
<file path=[Content_Types].xml><?xml version="1.0" encoding="utf-8"?>
<Types xmlns="http://schemas.openxmlformats.org/package/2006/content-types">
  <Default Extension="rels" ContentType="application/vnd.openxmlformats-package.relationships+xml"/>
  <Override PartName="/ppt/slideLayouts/slideLayout1.xml" ContentType="application/vnd.openxmlformats-officedocument.presentationml.slideLayout+xml"/>
  <Default Extension="jpeg" ContentType="image/jpeg"/>
  <Default Extension="xml" ContentType="application/xml"/>
  <Override PartName="/ppt/notesSlides/notesSlide3.xml" ContentType="application/vnd.openxmlformats-officedocument.presentationml.notesSlide+xml"/>
  <Default Extension="emf" ContentType="image/x-emf"/>
  <Override PartName="/ppt/tableStyles.xml" ContentType="application/vnd.openxmlformats-officedocument.presentationml.tableStyles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Layouts/slideLayout10.xml" ContentType="application/vnd.openxmlformats-officedocument.presentationml.slideLayout+xml"/>
  <Override PartName="/ppt/slideLayouts/slideLayout4.xml" ContentType="application/vnd.openxmlformats-officedocument.presentationml.slideLayout+xml"/>
  <Override PartName="/docProps/app.xml" ContentType="application/vnd.openxmlformats-officedocument.extended-properties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Default Extension="bin" ContentType="application/vnd.openxmlformats-officedocument.presentationml.printerSettings"/>
  <Override PartName="/ppt/notesSlides/notesSlide4.xml" ContentType="application/vnd.openxmlformats-officedocument.presentationml.notes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slideLayouts/slideLayout7.xml" ContentType="application/vnd.openxmlformats-officedocument.presentationml.slideLayout+xml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6"/>
  </p:notesMasterIdLst>
  <p:sldIdLst>
    <p:sldId id="264" r:id="rId2"/>
    <p:sldId id="265" r:id="rId3"/>
    <p:sldId id="268" r:id="rId4"/>
    <p:sldId id="267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extLst>
    <p:ext uri="{E76CE94A-603C-4142-B9EB-6D1370010A27}">
      <p14:discardImageEditData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0"/>
    </p:ext>
    <p:ext uri="{D31A062A-798A-4329-ABDD-BBA856620510}">
      <p14:defaultImageDpi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Objects="1">
      <p:cViewPr varScale="1">
        <p:scale>
          <a:sx n="148" d="100"/>
          <a:sy n="148" d="100"/>
        </p:scale>
        <p:origin x="-67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7" Type="http://schemas.openxmlformats.org/officeDocument/2006/relationships/printerSettings" Target="printerSettings/printerSettings1.bin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6A2482-A4A6-174E-B93F-96E32D17CF77}" type="datetimeFigureOut">
              <a:rPr lang="en-US" smtClean="0"/>
              <a:pPr/>
              <a:t>6/4/13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7F4487-C53C-7440-8F6E-6225CF028C1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3935906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10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10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10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10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13C221B-A5A1-E341-9288-AF061BACBB5B}" type="datetimeFigureOut">
              <a:rPr lang="en-US" smtClean="0"/>
              <a:pPr/>
              <a:t>6/4/13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6CFA12B-23D8-904B-9D81-E02C507D83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13C221B-A5A1-E341-9288-AF061BACBB5B}" type="datetimeFigureOut">
              <a:rPr lang="en-US" smtClean="0"/>
              <a:pPr/>
              <a:t>6/4/13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6CFA12B-23D8-904B-9D81-E02C507D83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13C221B-A5A1-E341-9288-AF061BACBB5B}" type="datetimeFigureOut">
              <a:rPr lang="en-US" smtClean="0"/>
              <a:pPr/>
              <a:t>6/4/13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6CFA12B-23D8-904B-9D81-E02C507D83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13C221B-A5A1-E341-9288-AF061BACBB5B}" type="datetimeFigureOut">
              <a:rPr lang="en-US" smtClean="0"/>
              <a:pPr/>
              <a:t>6/4/13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6CFA12B-23D8-904B-9D81-E02C507D83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13C221B-A5A1-E341-9288-AF061BACBB5B}" type="datetimeFigureOut">
              <a:rPr lang="en-US" smtClean="0"/>
              <a:pPr/>
              <a:t>6/4/13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6CFA12B-23D8-904B-9D81-E02C507D83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13C221B-A5A1-E341-9288-AF061BACBB5B}" type="datetimeFigureOut">
              <a:rPr lang="en-US" smtClean="0"/>
              <a:pPr/>
              <a:t>6/4/13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6CFA12B-23D8-904B-9D81-E02C507D83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13C221B-A5A1-E341-9288-AF061BACBB5B}" type="datetimeFigureOut">
              <a:rPr lang="en-US" smtClean="0"/>
              <a:pPr/>
              <a:t>6/4/13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6CFA12B-23D8-904B-9D81-E02C507D83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13C221B-A5A1-E341-9288-AF061BACBB5B}" type="datetimeFigureOut">
              <a:rPr lang="en-US" smtClean="0"/>
              <a:pPr/>
              <a:t>6/4/13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6CFA12B-23D8-904B-9D81-E02C507D83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13C221B-A5A1-E341-9288-AF061BACBB5B}" type="datetimeFigureOut">
              <a:rPr lang="en-US" smtClean="0"/>
              <a:pPr/>
              <a:t>6/4/13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6CFA12B-23D8-904B-9D81-E02C507D83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13C221B-A5A1-E341-9288-AF061BACBB5B}" type="datetimeFigureOut">
              <a:rPr lang="en-US" smtClean="0"/>
              <a:pPr/>
              <a:t>6/4/13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6CFA12B-23D8-904B-9D81-E02C507D83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13C221B-A5A1-E341-9288-AF061BACBB5B}" type="datetimeFigureOut">
              <a:rPr lang="en-US" smtClean="0"/>
              <a:pPr/>
              <a:t>6/4/13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6CFA12B-23D8-904B-9D81-E02C507D832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3175" y="0"/>
            <a:ext cx="9140825" cy="830263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noFill/>
            </a:endParaRPr>
          </a:p>
        </p:txBody>
      </p:sp>
      <p:sp>
        <p:nvSpPr>
          <p:cNvPr id="8" name="Title Placeholder 1"/>
          <p:cNvSpPr>
            <a:spLocks noGrp="1"/>
          </p:cNvSpPr>
          <p:nvPr>
            <p:ph type="title"/>
          </p:nvPr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AU" dirty="0"/>
              <a:t>How many cubes?</a:t>
            </a:r>
            <a:endParaRPr lang="en-US" dirty="0"/>
          </a:p>
        </p:txBody>
      </p:sp>
      <p:sp>
        <p:nvSpPr>
          <p:cNvPr id="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011363" y="1058863"/>
            <a:ext cx="71501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 dirty="0"/>
              <a:t>Second level</a:t>
            </a:r>
          </a:p>
          <a:p>
            <a:pPr lvl="2"/>
            <a:r>
              <a:rPr lang="en-AU" dirty="0"/>
              <a:t>Third level</a:t>
            </a:r>
          </a:p>
          <a:p>
            <a:pPr lvl="3"/>
            <a:r>
              <a:rPr lang="en-AU" dirty="0"/>
              <a:t>Fourth level</a:t>
            </a:r>
          </a:p>
          <a:p>
            <a:pPr lvl="4"/>
            <a:r>
              <a:rPr lang="en-AU" dirty="0"/>
              <a:t>Fifth level</a:t>
            </a:r>
            <a:endParaRPr 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358775" y="168275"/>
            <a:ext cx="1460500" cy="12684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88900" dist="38100" dir="7200000" sx="101000" sy="101000" rotWithShape="0">
              <a:srgbClr val="000000">
                <a:alpha val="4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1" name="Picture 6" descr="tdt-col.eps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2438" y="330200"/>
            <a:ext cx="1258887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rgbClr val="000090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rgbClr val="000090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rgbClr val="000090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rgbClr val="00009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7" name="Rectangle 3"/>
          <p:cNvSpPr>
            <a:spLocks noGrp="1" noChangeArrowheads="1"/>
          </p:cNvSpPr>
          <p:nvPr>
            <p:ph sz="half" idx="4294967295"/>
          </p:nvPr>
        </p:nvSpPr>
        <p:spPr>
          <a:xfrm>
            <a:off x="713680" y="1412776"/>
            <a:ext cx="7820720" cy="4648200"/>
          </a:xfrm>
          <a:prstGeom prst="rect">
            <a:avLst/>
          </a:prstGeom>
        </p:spPr>
        <p:txBody>
          <a:bodyPr wrap="square">
            <a:normAutofit fontScale="92500" lnSpcReduction="10000"/>
          </a:bodyPr>
          <a:lstStyle/>
          <a:p>
            <a:pPr marL="36512" indent="0">
              <a:spcBef>
                <a:spcPct val="50000"/>
              </a:spcBef>
              <a:buNone/>
            </a:pPr>
            <a:r>
              <a:rPr lang="en-AU" sz="3500" dirty="0" smtClean="0"/>
              <a:t>In </a:t>
            </a:r>
            <a:r>
              <a:rPr lang="en-AU" sz="3500" dirty="0" smtClean="0"/>
              <a:t>pairs, one student (the creator) rolls </a:t>
            </a:r>
            <a:r>
              <a:rPr lang="en-AU" sz="3500" dirty="0" smtClean="0"/>
              <a:t>two dice </a:t>
            </a:r>
            <a:r>
              <a:rPr lang="en-AU" sz="3500" dirty="0" smtClean="0"/>
              <a:t>(6 or 10-sided of different colours).</a:t>
            </a:r>
            <a:r>
              <a:rPr lang="en-AU" sz="3500" dirty="0" smtClean="0"/>
              <a:t> The </a:t>
            </a:r>
            <a:r>
              <a:rPr lang="en-AU" sz="3500" dirty="0" smtClean="0"/>
              <a:t>roll of one dice (e.g. black) determines</a:t>
            </a:r>
            <a:r>
              <a:rPr lang="en-AU" sz="3500" dirty="0" smtClean="0"/>
              <a:t> the </a:t>
            </a:r>
            <a:r>
              <a:rPr lang="en-AU" sz="3500" dirty="0" smtClean="0"/>
              <a:t>number of rows, and the roll of </a:t>
            </a:r>
            <a:r>
              <a:rPr lang="en-AU" sz="3500" dirty="0" smtClean="0"/>
              <a:t>the other </a:t>
            </a:r>
            <a:r>
              <a:rPr lang="en-AU" sz="3500" dirty="0" smtClean="0"/>
              <a:t>die (e.g. green) the number in </a:t>
            </a:r>
            <a:r>
              <a:rPr lang="en-AU" sz="3500" dirty="0" smtClean="0"/>
              <a:t>each row</a:t>
            </a:r>
            <a:r>
              <a:rPr lang="en-AU" sz="3500" dirty="0" smtClean="0"/>
              <a:t>. </a:t>
            </a:r>
            <a:endParaRPr lang="en-AU" sz="3500" dirty="0" smtClean="0"/>
          </a:p>
          <a:p>
            <a:pPr marL="36512" indent="0">
              <a:spcBef>
                <a:spcPct val="50000"/>
              </a:spcBef>
              <a:buNone/>
            </a:pPr>
            <a:r>
              <a:rPr lang="en-AU" sz="3500" dirty="0" smtClean="0"/>
              <a:t>The </a:t>
            </a:r>
            <a:r>
              <a:rPr lang="en-AU" sz="3500" dirty="0" smtClean="0"/>
              <a:t>creator uses tiles to make the top</a:t>
            </a:r>
            <a:r>
              <a:rPr lang="en-AU" sz="3500" dirty="0" smtClean="0"/>
              <a:t> row </a:t>
            </a:r>
            <a:r>
              <a:rPr lang="en-AU" sz="3500" dirty="0" smtClean="0"/>
              <a:t>and left-hand column of </a:t>
            </a:r>
            <a:r>
              <a:rPr lang="en-AU" sz="3500" smtClean="0"/>
              <a:t>the </a:t>
            </a:r>
            <a:r>
              <a:rPr lang="en-AU" sz="3500" smtClean="0"/>
              <a:t>partial</a:t>
            </a:r>
            <a:r>
              <a:rPr lang="en-AU" sz="3500" smtClean="0"/>
              <a:t> </a:t>
            </a:r>
            <a:r>
              <a:rPr lang="en-AU" sz="3500" smtClean="0"/>
              <a:t>rectangular </a:t>
            </a:r>
            <a:r>
              <a:rPr lang="en-AU" sz="3500" dirty="0" smtClean="0"/>
              <a:t>array.</a:t>
            </a:r>
          </a:p>
          <a:p>
            <a:pPr marL="419100" indent="-382588" eaLnBrk="1" hangingPunct="1">
              <a:spcBef>
                <a:spcPct val="50000"/>
              </a:spcBef>
              <a:buFont typeface="Wingdings" pitchFamily="-110" charset="2"/>
              <a:buNone/>
            </a:pPr>
            <a:endParaRPr lang="en-US" sz="3700" dirty="0">
              <a:latin typeface="Tahoma" pitchFamily="-110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175" y="0"/>
            <a:ext cx="9140825" cy="830263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noFill/>
            </a:endParaRPr>
          </a:p>
        </p:txBody>
      </p:sp>
      <p:sp>
        <p:nvSpPr>
          <p:cNvPr id="5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How many tiles do I need?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358775" y="168275"/>
            <a:ext cx="1460500" cy="12684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88900" dist="38100" dir="7200000" sx="101000" sy="101000" rotWithShape="0">
              <a:srgbClr val="000000">
                <a:alpha val="4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8" name="Picture 6" descr="tdt-col.ep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2438" y="330200"/>
            <a:ext cx="1258887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" name="Table 46"/>
          <p:cNvGraphicFramePr>
            <a:graphicFrameLocks noGrp="1"/>
          </p:cNvGraphicFramePr>
          <p:nvPr/>
        </p:nvGraphicFramePr>
        <p:xfrm>
          <a:off x="1524000" y="1905000"/>
          <a:ext cx="6400800" cy="2914650"/>
        </p:xfrm>
        <a:graphic>
          <a:graphicData uri="http://schemas.openxmlformats.org/drawingml/2006/table">
            <a:tbl>
              <a:tblPr/>
              <a:tblGrid>
                <a:gridCol w="1066359"/>
                <a:gridCol w="1067682"/>
                <a:gridCol w="1066359"/>
                <a:gridCol w="1067682"/>
                <a:gridCol w="1066359"/>
                <a:gridCol w="1066359"/>
              </a:tblGrid>
              <a:tr h="971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FF5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FF5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FF5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FF5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FF5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FF58"/>
                    </a:solidFill>
                  </a:tcPr>
                </a:tc>
              </a:tr>
              <a:tr h="971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FF5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prstClr val="whit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1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FF5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How many tiles do I need?</a:t>
            </a:r>
            <a:endParaRPr lang="en-US" dirty="0"/>
          </a:p>
        </p:txBody>
      </p:sp>
    </p:spTree>
  </p:cSld>
  <p:clrMapOvr>
    <a:masterClrMapping/>
  </p:clrMapOvr>
  <mc:AlternateContent>
    <mc:Choice xmlns:mv="urn:schemas-microsoft-com:mac:vml" xmlns:mc="http://schemas.openxmlformats.org/markup-compatibility/2006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7" name="Rectangle 3"/>
          <p:cNvSpPr>
            <a:spLocks noGrp="1" noChangeArrowheads="1"/>
          </p:cNvSpPr>
          <p:nvPr>
            <p:ph sz="half" idx="4294967295"/>
          </p:nvPr>
        </p:nvSpPr>
        <p:spPr>
          <a:xfrm>
            <a:off x="641672" y="1484784"/>
            <a:ext cx="8178800" cy="4648200"/>
          </a:xfrm>
          <a:prstGeom prst="rect">
            <a:avLst/>
          </a:prstGeom>
        </p:spPr>
        <p:txBody>
          <a:bodyPr>
            <a:normAutofit fontScale="70000" lnSpcReduction="20000"/>
          </a:bodyPr>
          <a:lstStyle/>
          <a:p>
            <a:pPr marL="419100" indent="-382588" eaLnBrk="1" hangingPunct="1">
              <a:buFont typeface="Wingdings" pitchFamily="-110" charset="2"/>
              <a:buNone/>
            </a:pPr>
            <a:endParaRPr lang="en-US" sz="400" dirty="0" smtClean="0">
              <a:latin typeface="Tahoma" pitchFamily="-110" charset="0"/>
            </a:endParaRPr>
          </a:p>
          <a:p>
            <a:pPr marL="36512" indent="0">
              <a:spcBef>
                <a:spcPct val="50000"/>
              </a:spcBef>
              <a:buClr>
                <a:srgbClr val="92D050"/>
              </a:buClr>
              <a:buNone/>
            </a:pPr>
            <a:r>
              <a:rPr lang="en-AU" sz="4100" dirty="0" smtClean="0"/>
              <a:t>The </a:t>
            </a:r>
            <a:r>
              <a:rPr lang="en-AU" sz="4100" dirty="0" smtClean="0"/>
              <a:t>partner (thinker) verbalises the number</a:t>
            </a:r>
            <a:r>
              <a:rPr lang="en-AU" sz="4100" dirty="0" smtClean="0"/>
              <a:t> of rows </a:t>
            </a:r>
            <a:r>
              <a:rPr lang="en-AU" sz="4100" dirty="0" smtClean="0"/>
              <a:t>and number of tiles in each row as </a:t>
            </a:r>
            <a:r>
              <a:rPr lang="en-AU" sz="4100" dirty="0" smtClean="0"/>
              <a:t>a</a:t>
            </a:r>
            <a:r>
              <a:rPr lang="en-AU" sz="4100" dirty="0" smtClean="0"/>
              <a:t> </a:t>
            </a:r>
            <a:r>
              <a:rPr lang="en-AU" sz="4100" dirty="0" smtClean="0"/>
              <a:t>fact (</a:t>
            </a:r>
            <a:r>
              <a:rPr lang="en-AU" sz="4100" dirty="0" smtClean="0"/>
              <a:t>e.g. 3 × 6). </a:t>
            </a:r>
            <a:endParaRPr lang="en-AU" sz="4100" dirty="0" smtClean="0"/>
          </a:p>
          <a:p>
            <a:pPr marL="36512" indent="0">
              <a:spcBef>
                <a:spcPct val="50000"/>
              </a:spcBef>
              <a:buClr>
                <a:srgbClr val="92D050"/>
              </a:buClr>
              <a:buNone/>
            </a:pPr>
            <a:r>
              <a:rPr lang="en-AU" sz="4100" dirty="0" smtClean="0"/>
              <a:t>The </a:t>
            </a:r>
            <a:r>
              <a:rPr lang="en-AU" sz="4100" dirty="0" smtClean="0"/>
              <a:t>thinker works out the total amount of</a:t>
            </a:r>
            <a:r>
              <a:rPr lang="en-AU" sz="4100" dirty="0" smtClean="0"/>
              <a:t> tiles needed </a:t>
            </a:r>
            <a:r>
              <a:rPr lang="en-AU" sz="4100" dirty="0" smtClean="0"/>
              <a:t>to make the complete array </a:t>
            </a:r>
            <a:r>
              <a:rPr lang="en-AU" sz="4100" dirty="0" smtClean="0"/>
              <a:t>and</a:t>
            </a:r>
            <a:r>
              <a:rPr lang="en-AU" sz="4100" dirty="0" smtClean="0"/>
              <a:t> </a:t>
            </a:r>
            <a:r>
              <a:rPr lang="en-AU" sz="4100" dirty="0" smtClean="0"/>
              <a:t>explains </a:t>
            </a:r>
            <a:r>
              <a:rPr lang="en-AU" sz="4100" dirty="0" smtClean="0"/>
              <a:t>how they worked it out and records</a:t>
            </a:r>
            <a:r>
              <a:rPr lang="en-AU" sz="4100" dirty="0" smtClean="0"/>
              <a:t> it </a:t>
            </a:r>
            <a:r>
              <a:rPr lang="en-AU" sz="4100" dirty="0" smtClean="0"/>
              <a:t>in </a:t>
            </a:r>
            <a:r>
              <a:rPr lang="en-AU" sz="4100" dirty="0" smtClean="0"/>
              <a:t>some way</a:t>
            </a:r>
            <a:r>
              <a:rPr lang="en-AU" sz="4100" dirty="0" smtClean="0"/>
              <a:t>.</a:t>
            </a:r>
            <a:r>
              <a:rPr lang="en-AU" sz="4100" dirty="0" smtClean="0"/>
              <a:t> </a:t>
            </a:r>
            <a:endParaRPr lang="en-AU" sz="4100" dirty="0" smtClean="0"/>
          </a:p>
          <a:p>
            <a:pPr marL="36512" indent="0">
              <a:spcBef>
                <a:spcPct val="50000"/>
              </a:spcBef>
              <a:buClr>
                <a:srgbClr val="92D050"/>
              </a:buClr>
              <a:buNone/>
            </a:pPr>
            <a:r>
              <a:rPr lang="en-AU" sz="4100" dirty="0" smtClean="0"/>
              <a:t>The </a:t>
            </a:r>
            <a:r>
              <a:rPr lang="en-AU" sz="4100" dirty="0" smtClean="0"/>
              <a:t>generator uses tiles to check, if needed.</a:t>
            </a:r>
            <a:endParaRPr lang="en-AU" sz="4100" dirty="0" smtClean="0"/>
          </a:p>
          <a:p>
            <a:pPr marL="36512" indent="0">
              <a:spcBef>
                <a:spcPct val="50000"/>
              </a:spcBef>
              <a:buClr>
                <a:srgbClr val="92D050"/>
              </a:buClr>
              <a:buNone/>
            </a:pPr>
            <a:r>
              <a:rPr lang="en-AU" sz="4100" dirty="0" smtClean="0"/>
              <a:t>They </a:t>
            </a:r>
            <a:r>
              <a:rPr lang="en-AU" sz="4100" dirty="0" smtClean="0"/>
              <a:t>then swap roles and repeat the activity.</a:t>
            </a:r>
          </a:p>
          <a:p>
            <a:pPr marL="419100" indent="-382588" eaLnBrk="1" hangingPunct="1">
              <a:spcBef>
                <a:spcPct val="50000"/>
              </a:spcBef>
              <a:buFont typeface="Wingdings" pitchFamily="-110" charset="2"/>
              <a:buNone/>
            </a:pPr>
            <a:endParaRPr lang="en-US" sz="3700" dirty="0">
              <a:latin typeface="Tahoma" pitchFamily="-110" charset="0"/>
            </a:endParaRPr>
          </a:p>
        </p:txBody>
      </p:sp>
      <p:sp>
        <p:nvSpPr>
          <p:cNvPr id="4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How many tiles do I need?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" name="Table 46"/>
          <p:cNvGraphicFramePr>
            <a:graphicFrameLocks noGrp="1"/>
          </p:cNvGraphicFramePr>
          <p:nvPr/>
        </p:nvGraphicFramePr>
        <p:xfrm>
          <a:off x="1524000" y="1795208"/>
          <a:ext cx="6172202" cy="2700591"/>
        </p:xfrm>
        <a:graphic>
          <a:graphicData uri="http://schemas.openxmlformats.org/drawingml/2006/table">
            <a:tbl>
              <a:tblPr/>
              <a:tblGrid>
                <a:gridCol w="1028275"/>
                <a:gridCol w="1029551"/>
                <a:gridCol w="1028275"/>
                <a:gridCol w="1029551"/>
                <a:gridCol w="1028275"/>
                <a:gridCol w="1028275"/>
              </a:tblGrid>
              <a:tr h="9001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FF5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FF5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FF5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FF5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FF5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FF58"/>
                    </a:solidFill>
                  </a:tcPr>
                </a:tc>
              </a:tr>
              <a:tr h="9001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FF5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prstClr val="whit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01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FF5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8DFF58"/>
                        </a:solidFill>
                        <a:effectLst/>
                        <a:latin typeface="Arial" pitchFamily="-110" charset="0"/>
                        <a:ea typeface="ＭＳ Ｐゴシック" pitchFamily="-110" charset="-128"/>
                        <a:cs typeface="ＭＳ Ｐゴシック" pitchFamily="-110" charset="-128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Content Placeholder 3"/>
          <p:cNvSpPr>
            <a:spLocks noGrp="1" noChangeArrowheads="1"/>
          </p:cNvSpPr>
          <p:nvPr>
            <p:ph sz="half" idx="4294967295"/>
          </p:nvPr>
        </p:nvSpPr>
        <p:spPr>
          <a:xfrm>
            <a:off x="965200" y="4495800"/>
            <a:ext cx="7816850" cy="1707896"/>
          </a:xfrm>
          <a:prstGeom prst="rect">
            <a:avLst/>
          </a:prstGeom>
        </p:spPr>
        <p:txBody>
          <a:bodyPr wrap="square">
            <a:normAutofit fontScale="62500" lnSpcReduction="20000"/>
          </a:bodyPr>
          <a:lstStyle/>
          <a:p>
            <a:pPr marL="419100" indent="-382588" eaLnBrk="1" hangingPunct="1">
              <a:buFont typeface="Wingdings" pitchFamily="-110" charset="2"/>
              <a:buNone/>
            </a:pPr>
            <a:endParaRPr lang="en-US" sz="400" dirty="0" smtClean="0">
              <a:latin typeface="Tahoma" pitchFamily="-110" charset="0"/>
            </a:endParaRPr>
          </a:p>
          <a:p>
            <a:pPr marL="419100" indent="-382588">
              <a:spcBef>
                <a:spcPct val="50000"/>
              </a:spcBef>
              <a:buClr>
                <a:srgbClr val="92D050"/>
              </a:buClr>
              <a:buNone/>
            </a:pPr>
            <a:r>
              <a:rPr lang="en-AU" sz="4000" dirty="0" smtClean="0"/>
              <a:t>	</a:t>
            </a:r>
            <a:r>
              <a:rPr lang="en-AU" sz="3800" dirty="0" smtClean="0"/>
              <a:t>I know 3 × 3 is 9 and I doubled it to work out 3 × 6. </a:t>
            </a:r>
          </a:p>
          <a:p>
            <a:pPr marL="419100" indent="-382588">
              <a:spcBef>
                <a:spcPct val="50000"/>
              </a:spcBef>
              <a:buClr>
                <a:srgbClr val="92D050"/>
              </a:buClr>
              <a:buNone/>
            </a:pPr>
            <a:r>
              <a:rPr lang="en-AU" sz="3800" dirty="0" smtClean="0"/>
              <a:t>	Another way is to think of 3 × 5 </a:t>
            </a:r>
            <a:r>
              <a:rPr lang="en-AU" sz="3800" smtClean="0"/>
              <a:t>is 15, </a:t>
            </a:r>
            <a:r>
              <a:rPr lang="en-AU" sz="3800" dirty="0" smtClean="0"/>
              <a:t>and add another 3. </a:t>
            </a:r>
          </a:p>
          <a:p>
            <a:pPr marL="419100" indent="-382588" eaLnBrk="1" hangingPunct="1">
              <a:spcBef>
                <a:spcPct val="50000"/>
              </a:spcBef>
              <a:buFont typeface="Wingdings" pitchFamily="-110" charset="2"/>
              <a:buNone/>
            </a:pPr>
            <a:endParaRPr lang="en-US" sz="3700" dirty="0">
              <a:latin typeface="Tahoma" pitchFamily="-110" charset="0"/>
            </a:endParaRPr>
          </a:p>
        </p:txBody>
      </p:sp>
      <p:sp>
        <p:nvSpPr>
          <p:cNvPr id="5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How many tiles do I need?</a:t>
            </a:r>
            <a:endParaRPr lang="en-US" dirty="0"/>
          </a:p>
        </p:txBody>
      </p:sp>
    </p:spTree>
  </p:cSld>
  <p:clrMapOvr>
    <a:masterClrMapping/>
  </p:clrMapOvr>
  <mc:AlternateContent>
    <mc:Choice xmlns:mv="urn:schemas-microsoft-com:mac:vml" xmlns:mc="http://schemas.openxmlformats.org/markup-compatibility/2006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218</Words>
  <Application>Microsoft Macintosh PowerPoint</Application>
  <PresentationFormat>On-screen Show (4:3)</PresentationFormat>
  <Paragraphs>14</Paragraphs>
  <Slides>4</Slides>
  <Notes>4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Slide 1</vt:lpstr>
      <vt:lpstr>Slide 2</vt:lpstr>
      <vt:lpstr>Slide 3</vt:lpstr>
      <vt:lpstr>Slide 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Quick as a flash</dc:title>
  <dc:creator>Ann Downton</dc:creator>
  <cp:lastModifiedBy>Toby Spencer</cp:lastModifiedBy>
  <cp:revision>10</cp:revision>
  <dcterms:created xsi:type="dcterms:W3CDTF">2013-06-04T04:46:17Z</dcterms:created>
  <dcterms:modified xsi:type="dcterms:W3CDTF">2013-06-04T04:51:23Z</dcterms:modified>
</cp:coreProperties>
</file>