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Default Extension="emf" ContentType="image/x-emf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Objects="1">
      <p:cViewPr varScale="1">
        <p:scale>
          <a:sx n="85" d="100"/>
          <a:sy n="85" d="100"/>
        </p:scale>
        <p:origin x="-10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0719791-920F-2E48-B9B9-77E0F5BE83A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BBC8B50-B1F9-E34E-8CD9-82E7BC149AD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82662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Notice patterns: tips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40815" y="1101017"/>
            <a:ext cx="7772400" cy="1470025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Noticing </a:t>
            </a:r>
            <a:r>
              <a:rPr lang="en-US" sz="3200" b="1" dirty="0" smtClean="0">
                <a:solidFill>
                  <a:srgbClr val="000090"/>
                </a:solidFill>
              </a:rPr>
              <a:t>patterns </a:t>
            </a:r>
            <a:r>
              <a:rPr lang="en-US" sz="3200" b="1" dirty="0" smtClean="0">
                <a:solidFill>
                  <a:srgbClr val="000090"/>
                </a:solidFill>
              </a:rPr>
              <a:t>on the </a:t>
            </a:r>
            <a:br>
              <a:rPr lang="en-US" sz="3200" b="1" dirty="0" smtClean="0">
                <a:solidFill>
                  <a:srgbClr val="000090"/>
                </a:solidFill>
              </a:rPr>
            </a:br>
            <a:r>
              <a:rPr lang="en-US" sz="3200" b="1" dirty="0" smtClean="0">
                <a:solidFill>
                  <a:srgbClr val="000090"/>
                </a:solidFill>
              </a:rPr>
              <a:t>Multiplication Fact Grid</a:t>
            </a:r>
            <a:endParaRPr lang="en-US" sz="3200" b="1" dirty="0">
              <a:solidFill>
                <a:srgbClr val="000090"/>
              </a:solidFill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82662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Noticing </a:t>
            </a:r>
            <a:r>
              <a:rPr lang="en-AU" dirty="0" smtClean="0"/>
              <a:t>patterns: tips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C_GT_T2_E3_A1 Multgrid cop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1268760"/>
            <a:ext cx="5385762" cy="5229200"/>
          </a:xfrm>
          <a:prstGeom prst="rect">
            <a:avLst/>
          </a:prstGeom>
        </p:spPr>
      </p:pic>
      <p:sp>
        <p:nvSpPr>
          <p:cNvPr id="3" name="Title Placeholder 1"/>
          <p:cNvSpPr txBox="1">
            <a:spLocks/>
          </p:cNvSpPr>
          <p:nvPr/>
        </p:nvSpPr>
        <p:spPr bwMode="auto">
          <a:xfrm>
            <a:off x="2011363" y="182662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Noticing </a:t>
            </a:r>
            <a:r>
              <a:rPr lang="en-AU" dirty="0" smtClean="0"/>
              <a:t>patterns: tips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692696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Noticing patterns and </a:t>
            </a:r>
            <a:r>
              <a:rPr lang="en-US" sz="3200" b="1" dirty="0" err="1" smtClean="0">
                <a:solidFill>
                  <a:srgbClr val="000090"/>
                </a:solidFill>
              </a:rPr>
              <a:t>generalising</a:t>
            </a:r>
            <a:endParaRPr lang="en-US" sz="3200" b="1" dirty="0">
              <a:solidFill>
                <a:srgbClr val="00009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855365"/>
            <a:ext cx="7258050" cy="4164435"/>
          </a:xfrm>
        </p:spPr>
        <p:txBody>
          <a:bodyPr/>
          <a:lstStyle/>
          <a:p>
            <a:pPr marL="0" indent="0">
              <a:buNone/>
            </a:pPr>
            <a:r>
              <a:rPr lang="en-AU" sz="2800" dirty="0" smtClean="0"/>
              <a:t>Patterns </a:t>
            </a:r>
            <a:r>
              <a:rPr lang="en-AU" sz="2800" dirty="0"/>
              <a:t>students might notice and </a:t>
            </a:r>
            <a:r>
              <a:rPr lang="en-AU" sz="2800" dirty="0" smtClean="0"/>
              <a:t>generalise </a:t>
            </a:r>
            <a:r>
              <a:rPr lang="en-AU" sz="2800" dirty="0"/>
              <a:t>include:</a:t>
            </a:r>
          </a:p>
          <a:p>
            <a:r>
              <a:rPr lang="en-AU" sz="2800" dirty="0" smtClean="0"/>
              <a:t>the </a:t>
            </a:r>
            <a:r>
              <a:rPr lang="en-AU" sz="2800" dirty="0"/>
              <a:t>sum of the digits in the nines facts is always </a:t>
            </a:r>
            <a:r>
              <a:rPr lang="en-AU" sz="2800" dirty="0" smtClean="0"/>
              <a:t>nine</a:t>
            </a:r>
          </a:p>
          <a:p>
            <a:r>
              <a:rPr lang="en-AU" sz="2800" dirty="0" smtClean="0"/>
              <a:t>the </a:t>
            </a:r>
            <a:r>
              <a:rPr lang="en-AU" sz="2800" dirty="0"/>
              <a:t>sum of the digits in the threes facts </a:t>
            </a:r>
            <a:r>
              <a:rPr lang="en-AU" sz="2800" dirty="0" smtClean="0"/>
              <a:t/>
            </a:r>
            <a:br>
              <a:rPr lang="en-AU" sz="2800" dirty="0" smtClean="0"/>
            </a:br>
            <a:r>
              <a:rPr lang="en-AU" sz="2800" dirty="0" smtClean="0"/>
              <a:t>is </a:t>
            </a:r>
            <a:r>
              <a:rPr lang="en-AU" sz="2800" dirty="0"/>
              <a:t>either 3, 6, or </a:t>
            </a:r>
            <a:r>
              <a:rPr lang="en-AU" sz="2800" dirty="0" smtClean="0"/>
              <a:t>9</a:t>
            </a:r>
          </a:p>
          <a:p>
            <a:r>
              <a:rPr lang="en-AU" sz="2800" dirty="0" smtClean="0"/>
              <a:t>every </a:t>
            </a:r>
            <a:r>
              <a:rPr lang="en-AU" sz="2800" dirty="0"/>
              <a:t>second multiple of two is a multiple of four.</a:t>
            </a:r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82662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Noticing </a:t>
            </a:r>
            <a:r>
              <a:rPr lang="en-AU" dirty="0" smtClean="0"/>
              <a:t>patterns: tips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692696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Teaching tips</a:t>
            </a:r>
            <a:endParaRPr lang="en-US" sz="3200" b="1" dirty="0">
              <a:solidFill>
                <a:srgbClr val="00009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057400"/>
            <a:ext cx="7597080" cy="3048000"/>
          </a:xfrm>
        </p:spPr>
        <p:txBody>
          <a:bodyPr>
            <a:normAutofit lnSpcReduction="10000"/>
          </a:bodyPr>
          <a:lstStyle/>
          <a:p>
            <a:r>
              <a:rPr lang="en-AU" sz="3300" b="1" dirty="0"/>
              <a:t>Noticing patterns can assist students </a:t>
            </a:r>
            <a:r>
              <a:rPr lang="en-AU" sz="3300" b="1" dirty="0" smtClean="0"/>
              <a:t/>
            </a:r>
            <a:br>
              <a:rPr lang="en-AU" sz="3300" b="1" dirty="0" smtClean="0"/>
            </a:br>
            <a:r>
              <a:rPr lang="en-AU" sz="3300" b="1" dirty="0" smtClean="0"/>
              <a:t>to </a:t>
            </a:r>
            <a:r>
              <a:rPr lang="en-AU" sz="3300" b="1" dirty="0"/>
              <a:t>generalise rules for divisibility.</a:t>
            </a:r>
            <a:r>
              <a:rPr lang="en-AU" sz="3300" b="1" dirty="0" smtClean="0"/>
              <a:t> </a:t>
            </a:r>
          </a:p>
          <a:p>
            <a:pPr>
              <a:buNone/>
            </a:pPr>
            <a:r>
              <a:rPr lang="en-AU" dirty="0"/>
              <a:t>	</a:t>
            </a:r>
            <a:r>
              <a:rPr lang="en-AU" dirty="0" smtClean="0"/>
              <a:t>For </a:t>
            </a:r>
            <a:r>
              <a:rPr lang="en-AU" dirty="0"/>
              <a:t>example, if the sum of the digits of a number is 3, 6, or 9 then the number will be divisible by 3, without any remainder</a:t>
            </a:r>
            <a:r>
              <a:rPr lang="en-AU" dirty="0" smtClean="0"/>
              <a:t>.</a:t>
            </a:r>
            <a:br>
              <a:rPr lang="en-AU" dirty="0" smtClean="0"/>
            </a:br>
            <a:endParaRPr lang="en-AU" dirty="0" smtClean="0"/>
          </a:p>
          <a:p>
            <a:endParaRPr lang="en-AU" dirty="0" smtClean="0"/>
          </a:p>
          <a:p>
            <a:endParaRPr lang="en-US" dirty="0"/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82662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Noticing </a:t>
            </a:r>
            <a:r>
              <a:rPr lang="en-AU" dirty="0" smtClean="0"/>
              <a:t>patterns: tips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692696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Teaching tips</a:t>
            </a:r>
            <a:endParaRPr lang="en-US" sz="3200" b="1" dirty="0">
              <a:solidFill>
                <a:srgbClr val="00009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92889"/>
            <a:ext cx="7978080" cy="440311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AU" b="1" dirty="0" smtClean="0"/>
              <a:t>	Recognising </a:t>
            </a:r>
            <a:r>
              <a:rPr lang="en-AU" b="1" dirty="0" smtClean="0"/>
              <a:t>patterns and relationships based </a:t>
            </a:r>
            <a:r>
              <a:rPr lang="en-AU" b="1" dirty="0" smtClean="0"/>
              <a:t>on place </a:t>
            </a:r>
            <a:r>
              <a:rPr lang="en-AU" b="1" dirty="0" smtClean="0"/>
              <a:t>value understanding assist students </a:t>
            </a:r>
            <a:br>
              <a:rPr lang="en-AU" b="1" dirty="0" smtClean="0"/>
            </a:br>
            <a:r>
              <a:rPr lang="en-AU" b="1" dirty="0" smtClean="0"/>
              <a:t>to solve multi-digit computations mentally. </a:t>
            </a:r>
            <a:r>
              <a:rPr lang="en-AU" dirty="0" smtClean="0"/>
              <a:t/>
            </a:r>
            <a:br>
              <a:rPr lang="en-AU" dirty="0" smtClean="0"/>
            </a:br>
            <a:endParaRPr lang="en-AU" dirty="0" smtClean="0"/>
          </a:p>
          <a:p>
            <a:pPr>
              <a:buNone/>
            </a:pPr>
            <a:r>
              <a:rPr lang="en-AU" dirty="0" smtClean="0"/>
              <a:t>	</a:t>
            </a:r>
            <a:r>
              <a:rPr lang="en-AU" dirty="0" smtClean="0"/>
              <a:t>For </a:t>
            </a:r>
            <a:r>
              <a:rPr lang="en-AU" dirty="0" smtClean="0"/>
              <a:t>example</a:t>
            </a:r>
            <a:r>
              <a:rPr lang="en-AU" dirty="0" smtClean="0"/>
              <a:t>,</a:t>
            </a:r>
          </a:p>
          <a:p>
            <a:pPr>
              <a:buNone/>
            </a:pPr>
            <a:r>
              <a:rPr lang="en-AU" dirty="0" smtClean="0"/>
              <a:t> 	4 </a:t>
            </a:r>
            <a:r>
              <a:rPr lang="en-AU" dirty="0" smtClean="0"/>
              <a:t>× 6 = </a:t>
            </a:r>
            <a:r>
              <a:rPr lang="en-AU" dirty="0" smtClean="0"/>
              <a:t>24 						4 </a:t>
            </a:r>
            <a:r>
              <a:rPr lang="en-AU" dirty="0" smtClean="0"/>
              <a:t>× 600 =</a:t>
            </a:r>
            <a:r>
              <a:rPr lang="en-AU" dirty="0" smtClean="0"/>
              <a:t>2400 </a:t>
            </a:r>
          </a:p>
          <a:p>
            <a:pPr>
              <a:buNone/>
            </a:pPr>
            <a:r>
              <a:rPr lang="en-AU" dirty="0" smtClean="0"/>
              <a:t>	</a:t>
            </a:r>
            <a:r>
              <a:rPr lang="en-AU" dirty="0" smtClean="0"/>
              <a:t>4 </a:t>
            </a:r>
            <a:r>
              <a:rPr lang="en-AU" dirty="0" smtClean="0"/>
              <a:t>× 60 = </a:t>
            </a:r>
            <a:r>
              <a:rPr lang="en-AU" dirty="0" smtClean="0"/>
              <a:t>240 					400 </a:t>
            </a:r>
            <a:r>
              <a:rPr lang="en-AU" dirty="0" smtClean="0"/>
              <a:t>× 6 = </a:t>
            </a:r>
            <a:r>
              <a:rPr lang="en-AU" dirty="0" smtClean="0"/>
              <a:t>2400 </a:t>
            </a:r>
            <a:br>
              <a:rPr lang="en-AU" dirty="0" smtClean="0"/>
            </a:br>
            <a:r>
              <a:rPr lang="en-AU" dirty="0" smtClean="0"/>
              <a:t>40 </a:t>
            </a:r>
            <a:r>
              <a:rPr lang="en-AU" dirty="0" smtClean="0"/>
              <a:t>× 60 = 2400</a:t>
            </a:r>
            <a:r>
              <a:rPr lang="en-AU" dirty="0" smtClean="0"/>
              <a:t>	</a:t>
            </a:r>
            <a:r>
              <a:rPr lang="en-AU" dirty="0" smtClean="0"/>
              <a:t>		</a:t>
            </a:r>
            <a:r>
              <a:rPr lang="en-AU" dirty="0" smtClean="0"/>
              <a:t>	4000 </a:t>
            </a:r>
            <a:r>
              <a:rPr lang="en-AU" dirty="0" smtClean="0"/>
              <a:t>× 0. 6 = 2400</a:t>
            </a:r>
            <a:r>
              <a:rPr lang="en-AU" dirty="0" smtClean="0"/>
              <a:t/>
            </a:r>
            <a:br>
              <a:rPr lang="en-AU" dirty="0" smtClean="0"/>
            </a:br>
            <a:endParaRPr lang="en-AU" dirty="0" smtClean="0"/>
          </a:p>
          <a:p>
            <a:pPr>
              <a:buNone/>
            </a:pPr>
            <a:r>
              <a:rPr lang="en-AU" dirty="0" smtClean="0"/>
              <a:t>	Ask </a:t>
            </a:r>
            <a:r>
              <a:rPr lang="en-AU" dirty="0" smtClean="0"/>
              <a:t>students</a:t>
            </a:r>
            <a:r>
              <a:rPr lang="en-AU" dirty="0" smtClean="0"/>
              <a:t> to explain </a:t>
            </a:r>
            <a:r>
              <a:rPr lang="en-AU" dirty="0"/>
              <a:t>how these are alike and different.</a:t>
            </a:r>
          </a:p>
          <a:p>
            <a:endParaRPr lang="en-AU" dirty="0" smtClean="0"/>
          </a:p>
          <a:p>
            <a:endParaRPr lang="en-US" dirty="0"/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82662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Noticing </a:t>
            </a:r>
            <a:r>
              <a:rPr lang="en-AU" dirty="0" smtClean="0"/>
              <a:t>patterns: tips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221</Words>
  <Application>Microsoft Macintosh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Noticing patterns on the  Multiplication Fact Grid</vt:lpstr>
      <vt:lpstr>Slide 2</vt:lpstr>
      <vt:lpstr>Noticing patterns and generalising</vt:lpstr>
      <vt:lpstr>Teaching tips</vt:lpstr>
      <vt:lpstr>Teaching tips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Noticing patterns on the Multiplication Fact Grid</dc:title>
  <dc:creator>Ann Downton</dc:creator>
  <cp:lastModifiedBy>Kate Manuel</cp:lastModifiedBy>
  <cp:revision>7</cp:revision>
  <dcterms:created xsi:type="dcterms:W3CDTF">2013-05-31T01:44:26Z</dcterms:created>
  <dcterms:modified xsi:type="dcterms:W3CDTF">2013-05-31T01:50:36Z</dcterms:modified>
</cp:coreProperties>
</file>