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57" r:id="rId3"/>
    <p:sldId id="261" r:id="rId4"/>
    <p:sldId id="260" r:id="rId5"/>
    <p:sldId id="262" r:id="rId6"/>
    <p:sldId id="258" r:id="rId7"/>
    <p:sldId id="272" r:id="rId8"/>
    <p:sldId id="265" r:id="rId9"/>
    <p:sldId id="273" r:id="rId10"/>
    <p:sldId id="270" r:id="rId11"/>
    <p:sldId id="275" r:id="rId12"/>
    <p:sldId id="269" r:id="rId13"/>
    <p:sldId id="287" r:id="rId14"/>
    <p:sldId id="286" r:id="rId15"/>
    <p:sldId id="277" r:id="rId16"/>
    <p:sldId id="278" r:id="rId17"/>
    <p:sldId id="268" r:id="rId18"/>
    <p:sldId id="282" r:id="rId19"/>
    <p:sldId id="267" r:id="rId20"/>
    <p:sldId id="284" r:id="rId21"/>
    <p:sldId id="279" r:id="rId22"/>
    <p:sldId id="285" r:id="rId23"/>
    <p:sldId id="280" r:id="rId24"/>
    <p:sldId id="288" r:id="rId25"/>
  </p:sldIdLst>
  <p:sldSz cx="9144000" cy="5143500" type="screen16x9"/>
  <p:notesSz cx="6858000" cy="9945688"/>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1E26"/>
    <a:srgbClr val="CB17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94660"/>
  </p:normalViewPr>
  <p:slideViewPr>
    <p:cSldViewPr>
      <p:cViewPr>
        <p:scale>
          <a:sx n="96" d="100"/>
          <a:sy n="96" d="100"/>
        </p:scale>
        <p:origin x="-612" y="24"/>
      </p:cViewPr>
      <p:guideLst>
        <p:guide orient="horz" pos="1620"/>
        <p:guide pos="2880"/>
      </p:guideLst>
    </p:cSldViewPr>
  </p:slideViewPr>
  <p:notesTextViewPr>
    <p:cViewPr>
      <p:scale>
        <a:sx n="1" d="1"/>
        <a:sy n="1" d="1"/>
      </p:scale>
      <p:origin x="0" y="0"/>
    </p:cViewPr>
  </p:notesTextViewPr>
  <p:notesViewPr>
    <p:cSldViewPr>
      <p:cViewPr>
        <p:scale>
          <a:sx n="100" d="100"/>
          <a:sy n="100" d="100"/>
        </p:scale>
        <p:origin x="-1878" y="-72"/>
      </p:cViewPr>
      <p:guideLst>
        <p:guide orient="horz" pos="3132"/>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BBB0A60E-F664-413D-AFCA-EF81D7A800EA}" type="datetimeFigureOut">
              <a:rPr lang="en-AU" smtClean="0"/>
              <a:t>9/05/2012</a:t>
            </a:fld>
            <a:endParaRPr lang="en-AU"/>
          </a:p>
        </p:txBody>
      </p:sp>
      <p:sp>
        <p:nvSpPr>
          <p:cNvPr id="4" name="Footer Placeholder 3"/>
          <p:cNvSpPr>
            <a:spLocks noGrp="1"/>
          </p:cNvSpPr>
          <p:nvPr>
            <p:ph type="ftr" sz="quarter" idx="2"/>
          </p:nvPr>
        </p:nvSpPr>
        <p:spPr>
          <a:xfrm>
            <a:off x="0" y="9447213"/>
            <a:ext cx="2971800" cy="496887"/>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84613" y="9447213"/>
            <a:ext cx="2971800" cy="496887"/>
          </a:xfrm>
          <a:prstGeom prst="rect">
            <a:avLst/>
          </a:prstGeom>
        </p:spPr>
        <p:txBody>
          <a:bodyPr vert="horz" lIns="91440" tIns="45720" rIns="91440" bIns="45720" rtlCol="0" anchor="b"/>
          <a:lstStyle>
            <a:lvl1pPr algn="r">
              <a:defRPr sz="1200"/>
            </a:lvl1pPr>
          </a:lstStyle>
          <a:p>
            <a:fld id="{28027BBB-0815-4AB7-9737-A408D987867B}" type="slidenum">
              <a:rPr lang="en-AU" smtClean="0"/>
              <a:t>‹#›</a:t>
            </a:fld>
            <a:endParaRPr lang="en-AU"/>
          </a:p>
        </p:txBody>
      </p:sp>
    </p:spTree>
    <p:extLst>
      <p:ext uri="{BB962C8B-B14F-4D97-AF65-F5344CB8AC3E}">
        <p14:creationId xmlns:p14="http://schemas.microsoft.com/office/powerpoint/2010/main" val="25193173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96888"/>
          </a:xfrm>
          <a:prstGeom prst="rect">
            <a:avLst/>
          </a:prstGeom>
        </p:spPr>
        <p:txBody>
          <a:bodyPr vert="horz" lIns="91440" tIns="45720" rIns="91440" bIns="45720" rtlCol="0"/>
          <a:lstStyle>
            <a:lvl1pPr algn="r">
              <a:defRPr sz="1200"/>
            </a:lvl1pPr>
          </a:lstStyle>
          <a:p>
            <a:fld id="{5717990F-5802-4D3F-8CCC-150AC0D557FA}" type="datetimeFigureOut">
              <a:rPr lang="en-AU" smtClean="0"/>
              <a:t>9/05/2012</a:t>
            </a:fld>
            <a:endParaRPr lang="en-AU"/>
          </a:p>
        </p:txBody>
      </p:sp>
      <p:sp>
        <p:nvSpPr>
          <p:cNvPr id="4" name="Slide Image Placeholder 3"/>
          <p:cNvSpPr>
            <a:spLocks noGrp="1" noRot="1" noChangeAspect="1"/>
          </p:cNvSpPr>
          <p:nvPr>
            <p:ph type="sldImg" idx="2"/>
          </p:nvPr>
        </p:nvSpPr>
        <p:spPr>
          <a:xfrm>
            <a:off x="114300" y="746125"/>
            <a:ext cx="6629400" cy="3729038"/>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724400"/>
            <a:ext cx="5486400" cy="44751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9447213"/>
            <a:ext cx="2971800" cy="4968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9447213"/>
            <a:ext cx="2971800" cy="496887"/>
          </a:xfrm>
          <a:prstGeom prst="rect">
            <a:avLst/>
          </a:prstGeom>
        </p:spPr>
        <p:txBody>
          <a:bodyPr vert="horz" lIns="91440" tIns="45720" rIns="91440" bIns="45720" rtlCol="0" anchor="b"/>
          <a:lstStyle>
            <a:lvl1pPr algn="r">
              <a:defRPr sz="1200"/>
            </a:lvl1pPr>
          </a:lstStyle>
          <a:p>
            <a:fld id="{B687C5F4-648A-4150-831C-0611E223E8A8}" type="slidenum">
              <a:rPr lang="en-AU" smtClean="0"/>
              <a:t>‹#›</a:t>
            </a:fld>
            <a:endParaRPr lang="en-AU"/>
          </a:p>
        </p:txBody>
      </p:sp>
    </p:spTree>
    <p:extLst>
      <p:ext uri="{BB962C8B-B14F-4D97-AF65-F5344CB8AC3E}">
        <p14:creationId xmlns:p14="http://schemas.microsoft.com/office/powerpoint/2010/main" val="1190534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2000" dirty="0" smtClean="0"/>
              <a:t>Welcome and introduce myself.</a:t>
            </a:r>
            <a:endParaRPr lang="en-AU" sz="2000" dirty="0"/>
          </a:p>
        </p:txBody>
      </p:sp>
      <p:sp>
        <p:nvSpPr>
          <p:cNvPr id="4" name="Slide Number Placeholder 3"/>
          <p:cNvSpPr>
            <a:spLocks noGrp="1"/>
          </p:cNvSpPr>
          <p:nvPr>
            <p:ph type="sldNum" sz="quarter" idx="10"/>
          </p:nvPr>
        </p:nvSpPr>
        <p:spPr/>
        <p:txBody>
          <a:bodyPr/>
          <a:lstStyle/>
          <a:p>
            <a:fld id="{B687C5F4-648A-4150-831C-0611E223E8A8}" type="slidenum">
              <a:rPr lang="en-AU" smtClean="0"/>
              <a:t>1</a:t>
            </a:fld>
            <a:endParaRPr lang="en-AU"/>
          </a:p>
        </p:txBody>
      </p:sp>
    </p:spTree>
    <p:extLst>
      <p:ext uri="{BB962C8B-B14F-4D97-AF65-F5344CB8AC3E}">
        <p14:creationId xmlns:p14="http://schemas.microsoft.com/office/powerpoint/2010/main" val="2408075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AU" dirty="0" smtClean="0"/>
              <a:t>Reasoning:</a:t>
            </a:r>
          </a:p>
          <a:p>
            <a:pPr marL="171450" indent="-171450">
              <a:buFontTx/>
              <a:buChar char="-"/>
            </a:pPr>
            <a:r>
              <a:rPr lang="en-AU" dirty="0" smtClean="0"/>
              <a:t>A proficiency strand within the Australian Curriculum. Students must be able to justify their ideas and answers. </a:t>
            </a:r>
          </a:p>
          <a:p>
            <a:pPr marL="171450" indent="-171450">
              <a:buFontTx/>
              <a:buChar char="-"/>
            </a:pPr>
            <a:endParaRPr lang="en-AU" dirty="0"/>
          </a:p>
          <a:p>
            <a:pPr marL="171450" indent="-171450">
              <a:buFontTx/>
              <a:buChar char="-"/>
            </a:pPr>
            <a:r>
              <a:rPr lang="en-AU" dirty="0" smtClean="0"/>
              <a:t>-Learning from others:</a:t>
            </a:r>
          </a:p>
          <a:p>
            <a:pPr marL="171450" indent="-171450">
              <a:buFontTx/>
              <a:buChar char="-"/>
            </a:pPr>
            <a:r>
              <a:rPr lang="en-AU" dirty="0" smtClean="0"/>
              <a:t>Often other students will have amazing ideas and strategies for working out problems. </a:t>
            </a:r>
          </a:p>
          <a:p>
            <a:pPr marL="171450" indent="-171450">
              <a:buFontTx/>
              <a:buChar char="-"/>
            </a:pPr>
            <a:r>
              <a:rPr lang="en-AU" dirty="0" smtClean="0"/>
              <a:t> Playing games provides a non threating environment to share their ideas. </a:t>
            </a:r>
          </a:p>
          <a:p>
            <a:pPr marL="171450" indent="-171450">
              <a:buFontTx/>
              <a:buChar char="-"/>
            </a:pPr>
            <a:endParaRPr lang="en-AU" dirty="0"/>
          </a:p>
          <a:p>
            <a:pPr marL="171450" indent="-171450">
              <a:buFontTx/>
              <a:buChar char="-"/>
            </a:pPr>
            <a:r>
              <a:rPr lang="en-AU" dirty="0" smtClean="0"/>
              <a:t>Discussing ideas can provide clarity</a:t>
            </a:r>
          </a:p>
          <a:p>
            <a:pPr marL="171450" indent="-171450">
              <a:buFontTx/>
              <a:buChar char="-"/>
            </a:pPr>
            <a:r>
              <a:rPr lang="en-AU" dirty="0" smtClean="0"/>
              <a:t>Sharing and discussing can often help children “nut out” any problems they are having with a particular idea. </a:t>
            </a:r>
          </a:p>
          <a:p>
            <a:pPr marL="171450" indent="-171450">
              <a:buFontTx/>
              <a:buChar char="-"/>
            </a:pPr>
            <a:endParaRPr lang="en-AU" dirty="0"/>
          </a:p>
          <a:p>
            <a:pPr marL="171450" indent="-171450">
              <a:buFontTx/>
              <a:buChar char="-"/>
            </a:pPr>
            <a:r>
              <a:rPr lang="en-AU" dirty="0" smtClean="0"/>
              <a:t>Builds confidence</a:t>
            </a:r>
          </a:p>
          <a:p>
            <a:pPr marL="171450" indent="-171450">
              <a:buFontTx/>
              <a:buChar char="-"/>
            </a:pPr>
            <a:r>
              <a:rPr lang="en-AU" dirty="0" smtClean="0"/>
              <a:t>The more opportunities you provide for children to </a:t>
            </a:r>
            <a:r>
              <a:rPr lang="en-AU" dirty="0"/>
              <a:t>s</a:t>
            </a:r>
            <a:r>
              <a:rPr lang="en-AU" dirty="0" smtClean="0"/>
              <a:t>hare their ideas the more confident they become. </a:t>
            </a:r>
          </a:p>
          <a:p>
            <a:pPr marL="171450" indent="-171450">
              <a:buFontTx/>
              <a:buChar char="-"/>
            </a:pPr>
            <a:r>
              <a:rPr lang="en-AU" dirty="0" smtClean="0"/>
              <a:t>Student begin to recognise there are lots of opportunities to talk without fear of failure and will become more willing to participate.</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2</a:t>
            </a:fld>
            <a:endParaRPr lang="en-AU"/>
          </a:p>
        </p:txBody>
      </p:sp>
    </p:spTree>
    <p:extLst>
      <p:ext uri="{BB962C8B-B14F-4D97-AF65-F5344CB8AC3E}">
        <p14:creationId xmlns:p14="http://schemas.microsoft.com/office/powerpoint/2010/main" val="2883303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Self explanatory!</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3</a:t>
            </a:fld>
            <a:endParaRPr lang="en-AU"/>
          </a:p>
        </p:txBody>
      </p:sp>
    </p:spTree>
    <p:extLst>
      <p:ext uri="{BB962C8B-B14F-4D97-AF65-F5344CB8AC3E}">
        <p14:creationId xmlns:p14="http://schemas.microsoft.com/office/powerpoint/2010/main" val="535059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Every one take a sticky note from the table – write on it a 3 digit number.</a:t>
            </a:r>
          </a:p>
          <a:p>
            <a:endParaRPr lang="en-AU" dirty="0"/>
          </a:p>
          <a:p>
            <a:r>
              <a:rPr lang="en-AU" dirty="0" smtClean="0"/>
              <a:t>Stand up and form a group of 4 – order your numbers from smallest to largest.</a:t>
            </a:r>
          </a:p>
          <a:p>
            <a:endParaRPr lang="en-AU" dirty="0"/>
          </a:p>
          <a:p>
            <a:r>
              <a:rPr lang="en-AU" dirty="0" smtClean="0"/>
              <a:t>Take a different number (someone else’s)</a:t>
            </a:r>
          </a:p>
          <a:p>
            <a:endParaRPr lang="en-AU" dirty="0"/>
          </a:p>
          <a:p>
            <a:r>
              <a:rPr lang="en-AU" dirty="0" smtClean="0"/>
              <a:t>Move around the room. Form a group that is 1/3 of 9.</a:t>
            </a:r>
          </a:p>
          <a:p>
            <a:endParaRPr lang="en-AU" dirty="0"/>
          </a:p>
          <a:p>
            <a:r>
              <a:rPr lang="en-AU" dirty="0" smtClean="0"/>
              <a:t>Move back to your table.</a:t>
            </a:r>
          </a:p>
          <a:p>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4</a:t>
            </a:fld>
            <a:endParaRPr lang="en-AU"/>
          </a:p>
        </p:txBody>
      </p:sp>
    </p:spTree>
    <p:extLst>
      <p:ext uri="{BB962C8B-B14F-4D97-AF65-F5344CB8AC3E}">
        <p14:creationId xmlns:p14="http://schemas.microsoft.com/office/powerpoint/2010/main" val="769510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The game we just played is clumps. </a:t>
            </a:r>
          </a:p>
          <a:p>
            <a:endParaRPr lang="en-AU" dirty="0"/>
          </a:p>
          <a:p>
            <a:r>
              <a:rPr lang="en-AU" dirty="0" smtClean="0"/>
              <a:t>Often in EC I will use music, with upper primary I go outside and use this game as a DPE activity. They can run around a court or skip etc.</a:t>
            </a:r>
          </a:p>
          <a:p>
            <a:endParaRPr lang="en-AU" dirty="0"/>
          </a:p>
          <a:p>
            <a:r>
              <a:rPr lang="en-AU" dirty="0" smtClean="0"/>
              <a:t>Sometimes I will provide them with the numbers, other times they can write the number itself.</a:t>
            </a:r>
          </a:p>
          <a:p>
            <a:endParaRPr lang="en-AU" dirty="0"/>
          </a:p>
          <a:p>
            <a:endParaRPr lang="en-AU" dirty="0" smtClean="0"/>
          </a:p>
          <a:p>
            <a:r>
              <a:rPr lang="en-AU" dirty="0" smtClean="0"/>
              <a:t>This game is great for number identification and also ordering any form of numbers whether they be single digit number right through to decimals.</a:t>
            </a:r>
          </a:p>
          <a:p>
            <a:endParaRPr lang="en-AU" dirty="0"/>
          </a:p>
          <a:p>
            <a:r>
              <a:rPr lang="en-AU" dirty="0" smtClean="0"/>
              <a:t>To make it more challenging I don’t call out a number group and I will call out a problem instead.</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5</a:t>
            </a:fld>
            <a:endParaRPr lang="en-AU"/>
          </a:p>
        </p:txBody>
      </p:sp>
    </p:spTree>
    <p:extLst>
      <p:ext uri="{BB962C8B-B14F-4D97-AF65-F5344CB8AC3E}">
        <p14:creationId xmlns:p14="http://schemas.microsoft.com/office/powerpoint/2010/main" val="2485127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6</a:t>
            </a:fld>
            <a:endParaRPr lang="en-AU"/>
          </a:p>
        </p:txBody>
      </p:sp>
    </p:spTree>
    <p:extLst>
      <p:ext uri="{BB962C8B-B14F-4D97-AF65-F5344CB8AC3E}">
        <p14:creationId xmlns:p14="http://schemas.microsoft.com/office/powerpoint/2010/main" val="33040662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Excellent game obviously for placement of numbers on a number line which features a lot within the curriculum.</a:t>
            </a:r>
          </a:p>
          <a:p>
            <a:endParaRPr lang="en-AU" dirty="0"/>
          </a:p>
          <a:p>
            <a:r>
              <a:rPr lang="en-AU" dirty="0" smtClean="0"/>
              <a:t>I get student to talk as a group first about where they think they might stand prior to saying go!</a:t>
            </a:r>
          </a:p>
          <a:p>
            <a:endParaRPr lang="en-AU" dirty="0"/>
          </a:p>
          <a:p>
            <a:r>
              <a:rPr lang="en-AU" dirty="0" smtClean="0"/>
              <a:t>The justification point is great because if they cannot justify where they are standing they cannot get their point!</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7</a:t>
            </a:fld>
            <a:endParaRPr lang="en-AU"/>
          </a:p>
        </p:txBody>
      </p:sp>
    </p:spTree>
    <p:extLst>
      <p:ext uri="{BB962C8B-B14F-4D97-AF65-F5344CB8AC3E}">
        <p14:creationId xmlns:p14="http://schemas.microsoft.com/office/powerpoint/2010/main" val="203931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It sounds simple </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8</a:t>
            </a:fld>
            <a:endParaRPr lang="en-AU"/>
          </a:p>
        </p:txBody>
      </p:sp>
    </p:spTree>
    <p:extLst>
      <p:ext uri="{BB962C8B-B14F-4D97-AF65-F5344CB8AC3E}">
        <p14:creationId xmlns:p14="http://schemas.microsoft.com/office/powerpoint/2010/main" val="3944760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Can everyone make a circle.</a:t>
            </a:r>
          </a:p>
          <a:p>
            <a:endParaRPr lang="en-AU" dirty="0"/>
          </a:p>
          <a:p>
            <a:r>
              <a:rPr lang="en-AU" dirty="0" smtClean="0"/>
              <a:t>Play around the world with handprints and answer.</a:t>
            </a:r>
          </a:p>
          <a:p>
            <a:endParaRPr lang="en-AU" dirty="0"/>
          </a:p>
          <a:p>
            <a:r>
              <a:rPr lang="en-AU" dirty="0" smtClean="0"/>
              <a:t>Ask for justifications – hand out tokens for answers.</a:t>
            </a:r>
          </a:p>
          <a:p>
            <a:endParaRPr lang="en-AU" dirty="0"/>
          </a:p>
          <a:p>
            <a:r>
              <a:rPr lang="en-AU" dirty="0" smtClean="0"/>
              <a:t>Provide opportunities for others to share their strategies and provide tokens.</a:t>
            </a:r>
          </a:p>
          <a:p>
            <a:r>
              <a:rPr lang="en-AU" dirty="0" smtClean="0"/>
              <a:t>The tokens allow for greater group participation.</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9</a:t>
            </a:fld>
            <a:endParaRPr lang="en-AU"/>
          </a:p>
        </p:txBody>
      </p:sp>
    </p:spTree>
    <p:extLst>
      <p:ext uri="{BB962C8B-B14F-4D97-AF65-F5344CB8AC3E}">
        <p14:creationId xmlns:p14="http://schemas.microsoft.com/office/powerpoint/2010/main" val="1778070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This game I play with </a:t>
            </a:r>
            <a:r>
              <a:rPr lang="en-AU" dirty="0" err="1" smtClean="0"/>
              <a:t>kinders</a:t>
            </a:r>
            <a:r>
              <a:rPr lang="en-AU" dirty="0" smtClean="0"/>
              <a:t> all the way through to grade 6 and they love it.</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10</a:t>
            </a:fld>
            <a:endParaRPr lang="en-AU"/>
          </a:p>
        </p:txBody>
      </p:sp>
    </p:spTree>
    <p:extLst>
      <p:ext uri="{BB962C8B-B14F-4D97-AF65-F5344CB8AC3E}">
        <p14:creationId xmlns:p14="http://schemas.microsoft.com/office/powerpoint/2010/main" val="4181773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11</a:t>
            </a:fld>
            <a:endParaRPr lang="en-AU"/>
          </a:p>
        </p:txBody>
      </p:sp>
    </p:spTree>
    <p:extLst>
      <p:ext uri="{BB962C8B-B14F-4D97-AF65-F5344CB8AC3E}">
        <p14:creationId xmlns:p14="http://schemas.microsoft.com/office/powerpoint/2010/main" val="2881055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This works really well for decimal numbers, you can pre record the number for example 46 </a:t>
            </a:r>
            <a:r>
              <a:rPr lang="en-AU" dirty="0" err="1" smtClean="0"/>
              <a:t>hundreths</a:t>
            </a:r>
            <a:r>
              <a:rPr lang="en-AU" dirty="0" smtClean="0"/>
              <a:t> on a </a:t>
            </a:r>
            <a:r>
              <a:rPr lang="en-AU" dirty="0" err="1" smtClean="0"/>
              <a:t>powerpoint</a:t>
            </a:r>
            <a:r>
              <a:rPr lang="en-AU" dirty="0" smtClean="0"/>
              <a:t> and play it. The first student must write the number, then take it to the number maker, using MAB a flat as 1, a long as a tenth and a unit as a </a:t>
            </a:r>
            <a:r>
              <a:rPr lang="en-AU" dirty="0" err="1" smtClean="0"/>
              <a:t>hundreth</a:t>
            </a:r>
            <a:r>
              <a:rPr lang="en-AU" dirty="0" smtClean="0"/>
              <a:t>, they must make it and they both run to the calculator person and they enter the number in a calculator.</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12</a:t>
            </a:fld>
            <a:endParaRPr lang="en-AU"/>
          </a:p>
        </p:txBody>
      </p:sp>
    </p:spTree>
    <p:extLst>
      <p:ext uri="{BB962C8B-B14F-4D97-AF65-F5344CB8AC3E}">
        <p14:creationId xmlns:p14="http://schemas.microsoft.com/office/powerpoint/2010/main" val="3018091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ln>
            <a:noFill/>
          </a:ln>
        </p:spPr>
        <p:txBody>
          <a:bodyPr/>
          <a:lstStyle/>
          <a:p>
            <a:r>
              <a:rPr lang="en-AU" dirty="0" smtClean="0"/>
              <a:t>*PLAY*</a:t>
            </a:r>
          </a:p>
          <a:p>
            <a:endParaRPr lang="en-AU" dirty="0"/>
          </a:p>
          <a:p>
            <a:r>
              <a:rPr lang="en-AU" dirty="0" smtClean="0"/>
              <a:t>Make groups of about 5.</a:t>
            </a:r>
          </a:p>
          <a:p>
            <a:endParaRPr lang="en-AU" dirty="0"/>
          </a:p>
          <a:p>
            <a:r>
              <a:rPr lang="en-AU" dirty="0" smtClean="0"/>
              <a:t>Spread out around the room.</a:t>
            </a:r>
          </a:p>
          <a:p>
            <a:endParaRPr lang="en-AU" dirty="0"/>
          </a:p>
          <a:p>
            <a:r>
              <a:rPr lang="en-AU" dirty="0" smtClean="0"/>
              <a:t>Use one is a snail 10 is a crab cards.</a:t>
            </a:r>
          </a:p>
          <a:p>
            <a:endParaRPr lang="en-AU" dirty="0"/>
          </a:p>
          <a:p>
            <a:r>
              <a:rPr lang="en-AU" dirty="0" smtClean="0"/>
              <a:t>On go come and get the 1</a:t>
            </a:r>
            <a:r>
              <a:rPr lang="en-AU" baseline="30000" dirty="0" smtClean="0"/>
              <a:t>st</a:t>
            </a:r>
            <a:r>
              <a:rPr lang="en-AU" dirty="0" smtClean="0"/>
              <a:t> question and then continue as normal.</a:t>
            </a:r>
          </a:p>
          <a:p>
            <a:endParaRPr lang="en-AU" dirty="0"/>
          </a:p>
          <a:p>
            <a:r>
              <a:rPr lang="en-AU" dirty="0" smtClean="0"/>
              <a:t>At the end reflect on groups answers.</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13</a:t>
            </a:fld>
            <a:endParaRPr lang="en-AU"/>
          </a:p>
        </p:txBody>
      </p:sp>
    </p:spTree>
    <p:extLst>
      <p:ext uri="{BB962C8B-B14F-4D97-AF65-F5344CB8AC3E}">
        <p14:creationId xmlns:p14="http://schemas.microsoft.com/office/powerpoint/2010/main" val="1854670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14</a:t>
            </a:fld>
            <a:endParaRPr lang="en-AU"/>
          </a:p>
        </p:txBody>
      </p:sp>
    </p:spTree>
    <p:extLst>
      <p:ext uri="{BB962C8B-B14F-4D97-AF65-F5344CB8AC3E}">
        <p14:creationId xmlns:p14="http://schemas.microsoft.com/office/powerpoint/2010/main" val="3534989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B687C5F4-648A-4150-831C-0611E223E8A8}" type="slidenum">
              <a:rPr lang="en-AU" smtClean="0"/>
              <a:t>15</a:t>
            </a:fld>
            <a:endParaRPr lang="en-AU"/>
          </a:p>
        </p:txBody>
      </p:sp>
    </p:spTree>
    <p:extLst>
      <p:ext uri="{BB962C8B-B14F-4D97-AF65-F5344CB8AC3E}">
        <p14:creationId xmlns:p14="http://schemas.microsoft.com/office/powerpoint/2010/main" val="12314060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I wanted students to develop the concept of More/less/same</a:t>
            </a:r>
          </a:p>
          <a:p>
            <a:r>
              <a:rPr lang="en-AU" dirty="0" smtClean="0"/>
              <a:t>But it also develops </a:t>
            </a:r>
            <a:r>
              <a:rPr lang="en-AU" dirty="0" err="1" smtClean="0"/>
              <a:t>subitising</a:t>
            </a:r>
            <a:r>
              <a:rPr lang="en-AU" dirty="0" smtClean="0"/>
              <a:t>, number identification and depending on how you vary it can develop so much more!</a:t>
            </a:r>
          </a:p>
          <a:p>
            <a:endParaRPr lang="en-AU" dirty="0"/>
          </a:p>
          <a:p>
            <a:r>
              <a:rPr lang="en-AU" dirty="0" smtClean="0"/>
              <a:t>Demonstrate this game with a partner.</a:t>
            </a:r>
          </a:p>
          <a:p>
            <a:endParaRPr lang="en-AU" dirty="0"/>
          </a:p>
          <a:p>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16</a:t>
            </a:fld>
            <a:endParaRPr lang="en-AU"/>
          </a:p>
        </p:txBody>
      </p:sp>
    </p:spTree>
    <p:extLst>
      <p:ext uri="{BB962C8B-B14F-4D97-AF65-F5344CB8AC3E}">
        <p14:creationId xmlns:p14="http://schemas.microsoft.com/office/powerpoint/2010/main" val="1200704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Demonstrate fraction variation with a partner</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17</a:t>
            </a:fld>
            <a:endParaRPr lang="en-AU"/>
          </a:p>
        </p:txBody>
      </p:sp>
    </p:spTree>
    <p:extLst>
      <p:ext uri="{BB962C8B-B14F-4D97-AF65-F5344CB8AC3E}">
        <p14:creationId xmlns:p14="http://schemas.microsoft.com/office/powerpoint/2010/main" val="1338508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Great to develop counting on. </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18</a:t>
            </a:fld>
            <a:endParaRPr lang="en-AU"/>
          </a:p>
        </p:txBody>
      </p:sp>
    </p:spTree>
    <p:extLst>
      <p:ext uri="{BB962C8B-B14F-4D97-AF65-F5344CB8AC3E}">
        <p14:creationId xmlns:p14="http://schemas.microsoft.com/office/powerpoint/2010/main" val="14122375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If you change the middle number and the type of dice you can vary the size of the numbers, this game can then be used to develop mental computation strategies with many operations.</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19</a:t>
            </a:fld>
            <a:endParaRPr lang="en-AU"/>
          </a:p>
        </p:txBody>
      </p:sp>
    </p:spTree>
    <p:extLst>
      <p:ext uri="{BB962C8B-B14F-4D97-AF65-F5344CB8AC3E}">
        <p14:creationId xmlns:p14="http://schemas.microsoft.com/office/powerpoint/2010/main" val="528519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Children love this game – it can get messy so best to put some safety rules in place!</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20</a:t>
            </a:fld>
            <a:endParaRPr lang="en-AU"/>
          </a:p>
        </p:txBody>
      </p:sp>
    </p:spTree>
    <p:extLst>
      <p:ext uri="{BB962C8B-B14F-4D97-AF65-F5344CB8AC3E}">
        <p14:creationId xmlns:p14="http://schemas.microsoft.com/office/powerpoint/2010/main" val="6011073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This money variation is excellent for demonstrating how children count money.</a:t>
            </a:r>
            <a:endParaRPr lang="en-AU" dirty="0"/>
          </a:p>
        </p:txBody>
      </p:sp>
      <p:sp>
        <p:nvSpPr>
          <p:cNvPr id="4" name="Slide Number Placeholder 3"/>
          <p:cNvSpPr>
            <a:spLocks noGrp="1"/>
          </p:cNvSpPr>
          <p:nvPr>
            <p:ph type="sldNum" sz="quarter" idx="10"/>
          </p:nvPr>
        </p:nvSpPr>
        <p:spPr/>
        <p:txBody>
          <a:bodyPr/>
          <a:lstStyle/>
          <a:p>
            <a:fld id="{B687C5F4-648A-4150-831C-0611E223E8A8}" type="slidenum">
              <a:rPr lang="en-AU" smtClean="0"/>
              <a:t>21</a:t>
            </a:fld>
            <a:endParaRPr lang="en-AU"/>
          </a:p>
        </p:txBody>
      </p:sp>
    </p:spTree>
    <p:extLst>
      <p:ext uri="{BB962C8B-B14F-4D97-AF65-F5344CB8AC3E}">
        <p14:creationId xmlns:p14="http://schemas.microsoft.com/office/powerpoint/2010/main" val="1293010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B687C5F4-648A-4150-831C-0611E223E8A8}" type="slidenum">
              <a:rPr lang="en-AU" smtClean="0"/>
              <a:t>22</a:t>
            </a:fld>
            <a:endParaRPr lang="en-AU"/>
          </a:p>
        </p:txBody>
      </p:sp>
    </p:spTree>
    <p:extLst>
      <p:ext uri="{BB962C8B-B14F-4D97-AF65-F5344CB8AC3E}">
        <p14:creationId xmlns:p14="http://schemas.microsoft.com/office/powerpoint/2010/main" val="4039600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B687C5F4-648A-4150-831C-0611E223E8A8}" type="slidenum">
              <a:rPr lang="en-AU" smtClean="0"/>
              <a:t>23</a:t>
            </a:fld>
            <a:endParaRPr lang="en-AU"/>
          </a:p>
        </p:txBody>
      </p:sp>
    </p:spTree>
    <p:extLst>
      <p:ext uri="{BB962C8B-B14F-4D97-AF65-F5344CB8AC3E}">
        <p14:creationId xmlns:p14="http://schemas.microsoft.com/office/powerpoint/2010/main" val="3940636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lvl1pPr>
              <a:defRPr/>
            </a:lvl1pPr>
          </a:lstStyle>
          <a:p>
            <a:pPr>
              <a:defRPr/>
            </a:pPr>
            <a:fld id="{FADD0FB6-420C-4AD3-9412-677E85D57486}" type="datetimeFigureOut">
              <a:rPr lang="fr-CA"/>
              <a:pPr>
                <a:defRPr/>
              </a:pPr>
              <a:t>2012-05-09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DBB35812-4C68-41D5-A4D8-25D9E18CBD40}" type="slidenum">
              <a:rPr lang="fr-CA"/>
              <a:pPr>
                <a:defRPr/>
              </a:pPr>
              <a:t>‹#›</a:t>
            </a:fld>
            <a:endParaRPr lang="fr-CA"/>
          </a:p>
        </p:txBody>
      </p:sp>
    </p:spTree>
    <p:extLst>
      <p:ext uri="{BB962C8B-B14F-4D97-AF65-F5344CB8AC3E}">
        <p14:creationId xmlns:p14="http://schemas.microsoft.com/office/powerpoint/2010/main" val="3450471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lvl1pPr>
              <a:defRPr/>
            </a:lvl1pPr>
          </a:lstStyle>
          <a:p>
            <a:pPr>
              <a:defRPr/>
            </a:pPr>
            <a:fld id="{2F02E836-12BC-4B4B-976D-6B7EE721796B}" type="datetimeFigureOut">
              <a:rPr lang="fr-CA"/>
              <a:pPr>
                <a:defRPr/>
              </a:pPr>
              <a:t>2012-05-09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2BFF5842-7C9A-44BE-8CAA-97795B61DF20}" type="slidenum">
              <a:rPr lang="fr-CA"/>
              <a:pPr>
                <a:defRPr/>
              </a:pPr>
              <a:t>‹#›</a:t>
            </a:fld>
            <a:endParaRPr lang="fr-CA"/>
          </a:p>
        </p:txBody>
      </p:sp>
    </p:spTree>
    <p:extLst>
      <p:ext uri="{BB962C8B-B14F-4D97-AF65-F5344CB8AC3E}">
        <p14:creationId xmlns:p14="http://schemas.microsoft.com/office/powerpoint/2010/main" val="1366043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04B9837-B514-41E5-9464-118E952388E1}" type="datetimeFigureOut">
              <a:rPr lang="fr-CA"/>
              <a:pPr>
                <a:defRPr/>
              </a:pPr>
              <a:t>2012-05-09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0711B3AC-97DF-46F2-A035-3FCCEEEDFFF5}" type="slidenum">
              <a:rPr lang="fr-CA"/>
              <a:pPr>
                <a:defRPr/>
              </a:pPr>
              <a:t>‹#›</a:t>
            </a:fld>
            <a:endParaRPr lang="fr-CA"/>
          </a:p>
        </p:txBody>
      </p:sp>
    </p:spTree>
    <p:extLst>
      <p:ext uri="{BB962C8B-B14F-4D97-AF65-F5344CB8AC3E}">
        <p14:creationId xmlns:p14="http://schemas.microsoft.com/office/powerpoint/2010/main" val="2888558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3"/>
          <p:cNvSpPr>
            <a:spLocks noGrp="1"/>
          </p:cNvSpPr>
          <p:nvPr>
            <p:ph type="dt" sz="half" idx="10"/>
          </p:nvPr>
        </p:nvSpPr>
        <p:spPr/>
        <p:txBody>
          <a:bodyPr/>
          <a:lstStyle>
            <a:lvl1pPr>
              <a:defRPr/>
            </a:lvl1pPr>
          </a:lstStyle>
          <a:p>
            <a:pPr>
              <a:defRPr/>
            </a:pPr>
            <a:fld id="{23B32A4C-A219-429F-9010-54BB419C01D9}" type="datetimeFigureOut">
              <a:rPr lang="fr-CA"/>
              <a:pPr>
                <a:defRPr/>
              </a:pPr>
              <a:t>2012-05-09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03B99489-81E5-431F-8B48-3BD865D94947}" type="slidenum">
              <a:rPr lang="fr-CA"/>
              <a:pPr>
                <a:defRPr/>
              </a:pPr>
              <a:t>‹#›</a:t>
            </a:fld>
            <a:endParaRPr lang="fr-CA"/>
          </a:p>
        </p:txBody>
      </p:sp>
    </p:spTree>
    <p:extLst>
      <p:ext uri="{BB962C8B-B14F-4D97-AF65-F5344CB8AC3E}">
        <p14:creationId xmlns:p14="http://schemas.microsoft.com/office/powerpoint/2010/main" val="2211607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3"/>
          <p:cNvSpPr>
            <a:spLocks noGrp="1"/>
          </p:cNvSpPr>
          <p:nvPr>
            <p:ph type="dt" sz="half" idx="10"/>
          </p:nvPr>
        </p:nvSpPr>
        <p:spPr/>
        <p:txBody>
          <a:bodyPr/>
          <a:lstStyle>
            <a:lvl1pPr>
              <a:defRPr/>
            </a:lvl1pPr>
          </a:lstStyle>
          <a:p>
            <a:pPr>
              <a:defRPr/>
            </a:pPr>
            <a:fld id="{F67C96D6-8EF0-44A2-AE9F-8DFBF7285958}" type="datetimeFigureOut">
              <a:rPr lang="fr-CA"/>
              <a:pPr>
                <a:defRPr/>
              </a:pPr>
              <a:t>2012-05-09</a:t>
            </a:fld>
            <a:endParaRPr lang="fr-CA"/>
          </a:p>
        </p:txBody>
      </p:sp>
      <p:sp>
        <p:nvSpPr>
          <p:cNvPr id="8" name="Footer Placeholder 4"/>
          <p:cNvSpPr>
            <a:spLocks noGrp="1"/>
          </p:cNvSpPr>
          <p:nvPr>
            <p:ph type="ftr" sz="quarter" idx="11"/>
          </p:nvPr>
        </p:nvSpPr>
        <p:spPr/>
        <p:txBody>
          <a:bodyPr/>
          <a:lstStyle>
            <a:lvl1pPr>
              <a:defRPr/>
            </a:lvl1pPr>
          </a:lstStyle>
          <a:p>
            <a:pPr>
              <a:defRPr/>
            </a:pPr>
            <a:endParaRPr lang="fr-CA"/>
          </a:p>
        </p:txBody>
      </p:sp>
      <p:sp>
        <p:nvSpPr>
          <p:cNvPr id="9" name="Slide Number Placeholder 5"/>
          <p:cNvSpPr>
            <a:spLocks noGrp="1"/>
          </p:cNvSpPr>
          <p:nvPr>
            <p:ph type="sldNum" sz="quarter" idx="12"/>
          </p:nvPr>
        </p:nvSpPr>
        <p:spPr/>
        <p:txBody>
          <a:bodyPr/>
          <a:lstStyle>
            <a:lvl1pPr>
              <a:defRPr/>
            </a:lvl1pPr>
          </a:lstStyle>
          <a:p>
            <a:pPr>
              <a:defRPr/>
            </a:pPr>
            <a:fld id="{8024D438-3573-4621-93F1-73C0C20E77E2}" type="slidenum">
              <a:rPr lang="fr-CA"/>
              <a:pPr>
                <a:defRPr/>
              </a:pPr>
              <a:t>‹#›</a:t>
            </a:fld>
            <a:endParaRPr lang="fr-CA"/>
          </a:p>
        </p:txBody>
      </p:sp>
    </p:spTree>
    <p:extLst>
      <p:ext uri="{BB962C8B-B14F-4D97-AF65-F5344CB8AC3E}">
        <p14:creationId xmlns:p14="http://schemas.microsoft.com/office/powerpoint/2010/main" val="1331718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3"/>
          <p:cNvSpPr>
            <a:spLocks noGrp="1"/>
          </p:cNvSpPr>
          <p:nvPr>
            <p:ph type="dt" sz="half" idx="10"/>
          </p:nvPr>
        </p:nvSpPr>
        <p:spPr/>
        <p:txBody>
          <a:bodyPr/>
          <a:lstStyle>
            <a:lvl1pPr>
              <a:defRPr/>
            </a:lvl1pPr>
          </a:lstStyle>
          <a:p>
            <a:pPr>
              <a:defRPr/>
            </a:pPr>
            <a:fld id="{6FBA22C9-8D27-44B4-8A23-30054B20FE41}" type="datetimeFigureOut">
              <a:rPr lang="fr-CA"/>
              <a:pPr>
                <a:defRPr/>
              </a:pPr>
              <a:t>2012-05-09</a:t>
            </a:fld>
            <a:endParaRPr lang="fr-CA"/>
          </a:p>
        </p:txBody>
      </p:sp>
      <p:sp>
        <p:nvSpPr>
          <p:cNvPr id="4" name="Footer Placeholder 4"/>
          <p:cNvSpPr>
            <a:spLocks noGrp="1"/>
          </p:cNvSpPr>
          <p:nvPr>
            <p:ph type="ftr" sz="quarter" idx="11"/>
          </p:nvPr>
        </p:nvSpPr>
        <p:spPr/>
        <p:txBody>
          <a:bodyPr/>
          <a:lstStyle>
            <a:lvl1pPr>
              <a:defRPr/>
            </a:lvl1pPr>
          </a:lstStyle>
          <a:p>
            <a:pPr>
              <a:defRPr/>
            </a:pPr>
            <a:endParaRPr lang="fr-CA"/>
          </a:p>
        </p:txBody>
      </p:sp>
      <p:sp>
        <p:nvSpPr>
          <p:cNvPr id="5" name="Slide Number Placeholder 5"/>
          <p:cNvSpPr>
            <a:spLocks noGrp="1"/>
          </p:cNvSpPr>
          <p:nvPr>
            <p:ph type="sldNum" sz="quarter" idx="12"/>
          </p:nvPr>
        </p:nvSpPr>
        <p:spPr/>
        <p:txBody>
          <a:bodyPr/>
          <a:lstStyle>
            <a:lvl1pPr>
              <a:defRPr/>
            </a:lvl1pPr>
          </a:lstStyle>
          <a:p>
            <a:pPr>
              <a:defRPr/>
            </a:pPr>
            <a:fld id="{AB548873-F903-44C9-BA72-2C24C6962877}" type="slidenum">
              <a:rPr lang="fr-CA"/>
              <a:pPr>
                <a:defRPr/>
              </a:pPr>
              <a:t>‹#›</a:t>
            </a:fld>
            <a:endParaRPr lang="fr-CA"/>
          </a:p>
        </p:txBody>
      </p:sp>
    </p:spTree>
    <p:extLst>
      <p:ext uri="{BB962C8B-B14F-4D97-AF65-F5344CB8AC3E}">
        <p14:creationId xmlns:p14="http://schemas.microsoft.com/office/powerpoint/2010/main" val="2004463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F54B226-EE2E-4911-A016-08A1BF05BD13}" type="datetimeFigureOut">
              <a:rPr lang="fr-CA"/>
              <a:pPr>
                <a:defRPr/>
              </a:pPr>
              <a:t>2012-05-09</a:t>
            </a:fld>
            <a:endParaRPr lang="fr-CA"/>
          </a:p>
        </p:txBody>
      </p:sp>
      <p:sp>
        <p:nvSpPr>
          <p:cNvPr id="3" name="Footer Placeholder 4"/>
          <p:cNvSpPr>
            <a:spLocks noGrp="1"/>
          </p:cNvSpPr>
          <p:nvPr>
            <p:ph type="ftr" sz="quarter" idx="11"/>
          </p:nvPr>
        </p:nvSpPr>
        <p:spPr/>
        <p:txBody>
          <a:bodyPr/>
          <a:lstStyle>
            <a:lvl1pPr>
              <a:defRPr/>
            </a:lvl1pPr>
          </a:lstStyle>
          <a:p>
            <a:pPr>
              <a:defRPr/>
            </a:pPr>
            <a:endParaRPr lang="fr-CA"/>
          </a:p>
        </p:txBody>
      </p:sp>
      <p:sp>
        <p:nvSpPr>
          <p:cNvPr id="4" name="Slide Number Placeholder 5"/>
          <p:cNvSpPr>
            <a:spLocks noGrp="1"/>
          </p:cNvSpPr>
          <p:nvPr>
            <p:ph type="sldNum" sz="quarter" idx="12"/>
          </p:nvPr>
        </p:nvSpPr>
        <p:spPr/>
        <p:txBody>
          <a:bodyPr/>
          <a:lstStyle>
            <a:lvl1pPr>
              <a:defRPr/>
            </a:lvl1pPr>
          </a:lstStyle>
          <a:p>
            <a:pPr>
              <a:defRPr/>
            </a:pPr>
            <a:fld id="{44920D18-BD57-4807-A74A-92A800F335DC}" type="slidenum">
              <a:rPr lang="fr-CA"/>
              <a:pPr>
                <a:defRPr/>
              </a:pPr>
              <a:t>‹#›</a:t>
            </a:fld>
            <a:endParaRPr lang="fr-CA"/>
          </a:p>
        </p:txBody>
      </p:sp>
    </p:spTree>
    <p:extLst>
      <p:ext uri="{BB962C8B-B14F-4D97-AF65-F5344CB8AC3E}">
        <p14:creationId xmlns:p14="http://schemas.microsoft.com/office/powerpoint/2010/main" val="1490988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2BB15B1-F524-4DF0-AB5D-1828077EE048}" type="datetimeFigureOut">
              <a:rPr lang="fr-CA"/>
              <a:pPr>
                <a:defRPr/>
              </a:pPr>
              <a:t>2012-05-09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B332789B-A54E-43E4-8196-D9B14863E509}" type="slidenum">
              <a:rPr lang="fr-CA"/>
              <a:pPr>
                <a:defRPr/>
              </a:pPr>
              <a:t>‹#›</a:t>
            </a:fld>
            <a:endParaRPr lang="fr-CA"/>
          </a:p>
        </p:txBody>
      </p:sp>
    </p:spTree>
    <p:extLst>
      <p:ext uri="{BB962C8B-B14F-4D97-AF65-F5344CB8AC3E}">
        <p14:creationId xmlns:p14="http://schemas.microsoft.com/office/powerpoint/2010/main" val="998932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CA"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F7FE11-8D01-4F56-9FA0-24A69044DA6B}" type="datetimeFigureOut">
              <a:rPr lang="fr-CA"/>
              <a:pPr>
                <a:defRPr/>
              </a:pPr>
              <a:t>2012-05-09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213ADCF0-6A2E-4BDC-9F12-20E83B0F6F71}" type="slidenum">
              <a:rPr lang="fr-CA"/>
              <a:pPr>
                <a:defRPr/>
              </a:pPr>
              <a:t>‹#›</a:t>
            </a:fld>
            <a:endParaRPr lang="fr-CA"/>
          </a:p>
        </p:txBody>
      </p:sp>
    </p:spTree>
    <p:extLst>
      <p:ext uri="{BB962C8B-B14F-4D97-AF65-F5344CB8AC3E}">
        <p14:creationId xmlns:p14="http://schemas.microsoft.com/office/powerpoint/2010/main" val="3230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lvl1pPr>
              <a:defRPr/>
            </a:lvl1pPr>
          </a:lstStyle>
          <a:p>
            <a:pPr>
              <a:defRPr/>
            </a:pPr>
            <a:fld id="{BD0899FF-3F82-4647-AFBB-1332E3DACDDC}" type="datetimeFigureOut">
              <a:rPr lang="fr-CA"/>
              <a:pPr>
                <a:defRPr/>
              </a:pPr>
              <a:t>2012-05-09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76E18215-94A2-4FA1-A670-783BEB2CB67D}" type="slidenum">
              <a:rPr lang="fr-CA"/>
              <a:pPr>
                <a:defRPr/>
              </a:pPr>
              <a:t>‹#›</a:t>
            </a:fld>
            <a:endParaRPr lang="fr-CA"/>
          </a:p>
        </p:txBody>
      </p:sp>
    </p:spTree>
    <p:extLst>
      <p:ext uri="{BB962C8B-B14F-4D97-AF65-F5344CB8AC3E}">
        <p14:creationId xmlns:p14="http://schemas.microsoft.com/office/powerpoint/2010/main" val="2724216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lvl1pPr>
              <a:defRPr/>
            </a:lvl1pPr>
          </a:lstStyle>
          <a:p>
            <a:pPr>
              <a:defRPr/>
            </a:pPr>
            <a:fld id="{A677F9B0-2A36-4820-9CD2-527283F71E88}" type="datetimeFigureOut">
              <a:rPr lang="fr-CA"/>
              <a:pPr>
                <a:defRPr/>
              </a:pPr>
              <a:t>2012-05-09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474462BF-1EDE-4CB3-B147-B67978058EBB}" type="slidenum">
              <a:rPr lang="fr-CA"/>
              <a:pPr>
                <a:defRPr/>
              </a:pPr>
              <a:t>‹#›</a:t>
            </a:fld>
            <a:endParaRPr lang="fr-CA"/>
          </a:p>
        </p:txBody>
      </p:sp>
    </p:spTree>
    <p:extLst>
      <p:ext uri="{BB962C8B-B14F-4D97-AF65-F5344CB8AC3E}">
        <p14:creationId xmlns:p14="http://schemas.microsoft.com/office/powerpoint/2010/main" val="442672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fr-CA" smtClean="0"/>
          </a:p>
        </p:txBody>
      </p:sp>
      <p:sp>
        <p:nvSpPr>
          <p:cNvPr id="1027"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496DEDC-1162-4DDA-9532-EFC49E83B8DB}" type="datetimeFigureOut">
              <a:rPr lang="fr-CA"/>
              <a:pPr>
                <a:defRPr/>
              </a:pPr>
              <a:t>2012-05-09</a:t>
            </a:fld>
            <a:endParaRPr lang="fr-CA"/>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CA"/>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8D19D8F-DCD7-4046-A31D-39B92A4F0A18}" type="slidenum">
              <a:rPr lang="fr-CA"/>
              <a:pPr>
                <a:defRPr/>
              </a:pPr>
              <a:t>‹#›</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Title 1"/>
          <p:cNvSpPr>
            <a:spLocks noGrp="1"/>
          </p:cNvSpPr>
          <p:nvPr>
            <p:ph type="ctrTitle"/>
          </p:nvPr>
        </p:nvSpPr>
        <p:spPr>
          <a:xfrm>
            <a:off x="683568" y="411510"/>
            <a:ext cx="7772400" cy="1728192"/>
          </a:xfrm>
        </p:spPr>
        <p:txBody>
          <a:bodyPr/>
          <a:lstStyle/>
          <a:p>
            <a:r>
              <a:rPr lang="fr-CA" b="1" dirty="0" err="1" smtClean="0">
                <a:solidFill>
                  <a:srgbClr val="7030A0"/>
                </a:solidFill>
                <a:latin typeface="Berlin Sans FB" pitchFamily="34" charset="0"/>
              </a:rPr>
              <a:t>Promoting</a:t>
            </a:r>
            <a:r>
              <a:rPr lang="fr-CA" b="1" dirty="0" smtClean="0">
                <a:solidFill>
                  <a:srgbClr val="7030A0"/>
                </a:solidFill>
                <a:latin typeface="Berlin Sans FB" pitchFamily="34" charset="0"/>
              </a:rPr>
              <a:t> Maths Talk </a:t>
            </a:r>
            <a:br>
              <a:rPr lang="fr-CA" b="1" dirty="0" smtClean="0">
                <a:solidFill>
                  <a:srgbClr val="7030A0"/>
                </a:solidFill>
                <a:latin typeface="Berlin Sans FB" pitchFamily="34" charset="0"/>
              </a:rPr>
            </a:br>
            <a:r>
              <a:rPr lang="fr-CA" b="1" dirty="0" err="1" smtClean="0">
                <a:solidFill>
                  <a:srgbClr val="7030A0"/>
                </a:solidFill>
                <a:latin typeface="Berlin Sans FB" pitchFamily="34" charset="0"/>
              </a:rPr>
              <a:t>Through</a:t>
            </a:r>
            <a:r>
              <a:rPr lang="fr-CA" b="1" dirty="0" smtClean="0">
                <a:solidFill>
                  <a:srgbClr val="7030A0"/>
                </a:solidFill>
                <a:latin typeface="Berlin Sans FB" pitchFamily="34" charset="0"/>
              </a:rPr>
              <a:t> </a:t>
            </a:r>
            <a:r>
              <a:rPr lang="fr-CA" b="1" dirty="0" err="1" smtClean="0">
                <a:solidFill>
                  <a:srgbClr val="7030A0"/>
                </a:solidFill>
                <a:latin typeface="Berlin Sans FB" pitchFamily="34" charset="0"/>
              </a:rPr>
              <a:t>Games</a:t>
            </a:r>
            <a:endParaRPr lang="fr-CA" b="1" dirty="0" smtClean="0">
              <a:solidFill>
                <a:srgbClr val="7030A0"/>
              </a:solidFill>
              <a:latin typeface="Berlin Sans FB" pitchFamily="34" charset="0"/>
            </a:endParaRPr>
          </a:p>
        </p:txBody>
      </p:sp>
      <p:sp>
        <p:nvSpPr>
          <p:cNvPr id="2051" name="Subtitle 2"/>
          <p:cNvSpPr>
            <a:spLocks noGrp="1"/>
          </p:cNvSpPr>
          <p:nvPr>
            <p:ph type="subTitle" idx="1"/>
          </p:nvPr>
        </p:nvSpPr>
        <p:spPr>
          <a:xfrm>
            <a:off x="1763688" y="4443958"/>
            <a:ext cx="6400800" cy="1314450"/>
          </a:xfrm>
        </p:spPr>
        <p:txBody>
          <a:bodyPr/>
          <a:lstStyle/>
          <a:p>
            <a:r>
              <a:rPr lang="fr-CA" dirty="0" smtClean="0">
                <a:solidFill>
                  <a:srgbClr val="7030A0"/>
                </a:solidFill>
                <a:latin typeface="Berlin Sans FB" pitchFamily="34" charset="0"/>
              </a:rPr>
              <a:t>Jess Bennett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Title 1"/>
          <p:cNvSpPr>
            <a:spLocks noGrp="1"/>
          </p:cNvSpPr>
          <p:nvPr>
            <p:ph type="title"/>
          </p:nvPr>
        </p:nvSpPr>
        <p:spPr>
          <a:xfrm>
            <a:off x="827088" y="342900"/>
            <a:ext cx="7859712" cy="857250"/>
          </a:xfrm>
        </p:spPr>
        <p:txBody>
          <a:bodyPr/>
          <a:lstStyle/>
          <a:p>
            <a:r>
              <a:rPr lang="fr-CA" dirty="0" err="1" smtClean="0">
                <a:solidFill>
                  <a:srgbClr val="7030A0"/>
                </a:solidFill>
                <a:latin typeface="Berlin Sans FB" pitchFamily="34" charset="0"/>
              </a:rPr>
              <a:t>Why</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talking</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is</a:t>
            </a:r>
            <a:r>
              <a:rPr lang="fr-CA" dirty="0" smtClean="0">
                <a:solidFill>
                  <a:srgbClr val="7030A0"/>
                </a:solidFill>
                <a:latin typeface="Berlin Sans FB" pitchFamily="34" charset="0"/>
              </a:rPr>
              <a:t> important</a:t>
            </a:r>
          </a:p>
        </p:txBody>
      </p:sp>
      <p:sp>
        <p:nvSpPr>
          <p:cNvPr id="3075" name="Content Placeholder 2"/>
          <p:cNvSpPr>
            <a:spLocks noGrp="1"/>
          </p:cNvSpPr>
          <p:nvPr>
            <p:ph idx="1"/>
          </p:nvPr>
        </p:nvSpPr>
        <p:spPr>
          <a:xfrm>
            <a:off x="827088" y="1338263"/>
            <a:ext cx="7859712" cy="3394075"/>
          </a:xfrm>
        </p:spPr>
        <p:txBody>
          <a:bodyPr/>
          <a:lstStyle/>
          <a:p>
            <a:pPr marL="0" indent="0">
              <a:buNone/>
            </a:pPr>
            <a:endParaRPr lang="fr-CA" sz="2400" dirty="0" smtClean="0">
              <a:solidFill>
                <a:srgbClr val="E61E26"/>
              </a:solidFill>
            </a:endParaRPr>
          </a:p>
          <a:p>
            <a:pPr marL="0" indent="0">
              <a:buNone/>
            </a:pPr>
            <a:endParaRPr lang="fr-CA" dirty="0">
              <a:solidFill>
                <a:srgbClr val="E61E26"/>
              </a:solidFill>
            </a:endParaRPr>
          </a:p>
          <a:p>
            <a:pPr marL="0" indent="0">
              <a:buNone/>
            </a:pPr>
            <a:endParaRPr lang="fr-CA" dirty="0" smtClean="0">
              <a:solidFill>
                <a:srgbClr val="E61E26"/>
              </a:solidFill>
            </a:endParaRPr>
          </a:p>
        </p:txBody>
      </p:sp>
      <p:sp>
        <p:nvSpPr>
          <p:cNvPr id="3" name="Rectangle 2"/>
          <p:cNvSpPr/>
          <p:nvPr/>
        </p:nvSpPr>
        <p:spPr>
          <a:xfrm>
            <a:off x="1012371" y="2035219"/>
            <a:ext cx="7344816" cy="1200329"/>
          </a:xfrm>
          <a:prstGeom prst="rect">
            <a:avLst/>
          </a:prstGeom>
        </p:spPr>
        <p:txBody>
          <a:bodyPr wrap="square">
            <a:spAutoFit/>
          </a:bodyPr>
          <a:lstStyle/>
          <a:p>
            <a:pPr marL="285750" indent="-285750">
              <a:buFontTx/>
              <a:buChar char="-"/>
            </a:pPr>
            <a:r>
              <a:rPr lang="fr-CA" dirty="0" err="1" smtClean="0">
                <a:solidFill>
                  <a:srgbClr val="E61E26"/>
                </a:solidFill>
                <a:latin typeface="Berlin Sans FB" pitchFamily="34" charset="0"/>
              </a:rPr>
              <a:t>Reasoning</a:t>
            </a:r>
            <a:endParaRPr lang="fr-CA" dirty="0" smtClean="0">
              <a:solidFill>
                <a:srgbClr val="E61E26"/>
              </a:solidFill>
              <a:latin typeface="Berlin Sans FB" pitchFamily="34" charset="0"/>
            </a:endParaRPr>
          </a:p>
          <a:p>
            <a:pPr marL="285750" indent="-285750">
              <a:buFontTx/>
              <a:buChar char="-"/>
            </a:pPr>
            <a:r>
              <a:rPr lang="fr-CA" dirty="0" smtClean="0">
                <a:solidFill>
                  <a:srgbClr val="E61E26"/>
                </a:solidFill>
                <a:latin typeface="Berlin Sans FB" pitchFamily="34" charset="0"/>
              </a:rPr>
              <a:t>Learning </a:t>
            </a:r>
            <a:r>
              <a:rPr lang="fr-CA" dirty="0" err="1" smtClean="0">
                <a:solidFill>
                  <a:srgbClr val="E61E26"/>
                </a:solidFill>
                <a:latin typeface="Berlin Sans FB" pitchFamily="34" charset="0"/>
              </a:rPr>
              <a:t>from</a:t>
            </a:r>
            <a:r>
              <a:rPr lang="fr-CA" dirty="0" smtClean="0">
                <a:solidFill>
                  <a:srgbClr val="E61E26"/>
                </a:solidFill>
                <a:latin typeface="Berlin Sans FB" pitchFamily="34" charset="0"/>
              </a:rPr>
              <a:t> </a:t>
            </a:r>
            <a:r>
              <a:rPr lang="fr-CA" dirty="0" err="1" smtClean="0">
                <a:solidFill>
                  <a:srgbClr val="E61E26"/>
                </a:solidFill>
                <a:latin typeface="Berlin Sans FB" pitchFamily="34" charset="0"/>
              </a:rPr>
              <a:t>others</a:t>
            </a:r>
            <a:endParaRPr lang="fr-CA" dirty="0" smtClean="0">
              <a:solidFill>
                <a:srgbClr val="E61E26"/>
              </a:solidFill>
              <a:latin typeface="Berlin Sans FB" pitchFamily="34" charset="0"/>
            </a:endParaRPr>
          </a:p>
          <a:p>
            <a:pPr marL="285750" indent="-285750">
              <a:buFontTx/>
              <a:buChar char="-"/>
            </a:pPr>
            <a:r>
              <a:rPr lang="fr-CA" dirty="0" err="1" smtClean="0">
                <a:solidFill>
                  <a:srgbClr val="E61E26"/>
                </a:solidFill>
                <a:latin typeface="Berlin Sans FB" pitchFamily="34" charset="0"/>
              </a:rPr>
              <a:t>Discussing</a:t>
            </a:r>
            <a:r>
              <a:rPr lang="fr-CA" dirty="0" smtClean="0">
                <a:solidFill>
                  <a:srgbClr val="E61E26"/>
                </a:solidFill>
                <a:latin typeface="Berlin Sans FB" pitchFamily="34" charset="0"/>
              </a:rPr>
              <a:t> </a:t>
            </a:r>
            <a:r>
              <a:rPr lang="fr-CA" dirty="0" err="1" smtClean="0">
                <a:solidFill>
                  <a:srgbClr val="E61E26"/>
                </a:solidFill>
                <a:latin typeface="Berlin Sans FB" pitchFamily="34" charset="0"/>
              </a:rPr>
              <a:t>ideas</a:t>
            </a:r>
            <a:r>
              <a:rPr lang="fr-CA" dirty="0" smtClean="0">
                <a:solidFill>
                  <a:srgbClr val="E61E26"/>
                </a:solidFill>
                <a:latin typeface="Berlin Sans FB" pitchFamily="34" charset="0"/>
              </a:rPr>
              <a:t> </a:t>
            </a:r>
            <a:r>
              <a:rPr lang="fr-CA" dirty="0" err="1" smtClean="0">
                <a:solidFill>
                  <a:srgbClr val="E61E26"/>
                </a:solidFill>
                <a:latin typeface="Berlin Sans FB" pitchFamily="34" charset="0"/>
              </a:rPr>
              <a:t>can</a:t>
            </a:r>
            <a:r>
              <a:rPr lang="fr-CA" dirty="0" smtClean="0">
                <a:solidFill>
                  <a:srgbClr val="E61E26"/>
                </a:solidFill>
                <a:latin typeface="Berlin Sans FB" pitchFamily="34" charset="0"/>
              </a:rPr>
              <a:t> </a:t>
            </a:r>
            <a:r>
              <a:rPr lang="fr-CA" dirty="0" err="1" smtClean="0">
                <a:solidFill>
                  <a:srgbClr val="E61E26"/>
                </a:solidFill>
                <a:latin typeface="Berlin Sans FB" pitchFamily="34" charset="0"/>
              </a:rPr>
              <a:t>provide</a:t>
            </a:r>
            <a:r>
              <a:rPr lang="fr-CA" dirty="0" smtClean="0">
                <a:solidFill>
                  <a:srgbClr val="E61E26"/>
                </a:solidFill>
                <a:latin typeface="Berlin Sans FB" pitchFamily="34" charset="0"/>
              </a:rPr>
              <a:t> </a:t>
            </a:r>
            <a:r>
              <a:rPr lang="fr-CA" dirty="0" err="1" smtClean="0">
                <a:solidFill>
                  <a:srgbClr val="E61E26"/>
                </a:solidFill>
                <a:latin typeface="Berlin Sans FB" pitchFamily="34" charset="0"/>
              </a:rPr>
              <a:t>clarity</a:t>
            </a:r>
            <a:endParaRPr lang="fr-CA" dirty="0" smtClean="0">
              <a:solidFill>
                <a:srgbClr val="E61E26"/>
              </a:solidFill>
              <a:latin typeface="Berlin Sans FB" pitchFamily="34" charset="0"/>
            </a:endParaRPr>
          </a:p>
          <a:p>
            <a:pPr marL="285750" indent="-285750">
              <a:buFontTx/>
              <a:buChar char="-"/>
            </a:pPr>
            <a:r>
              <a:rPr lang="fr-CA" dirty="0" err="1" smtClean="0">
                <a:solidFill>
                  <a:srgbClr val="E61E26"/>
                </a:solidFill>
                <a:latin typeface="Berlin Sans FB" pitchFamily="34" charset="0"/>
              </a:rPr>
              <a:t>Builds</a:t>
            </a:r>
            <a:r>
              <a:rPr lang="fr-CA" dirty="0" smtClean="0">
                <a:solidFill>
                  <a:srgbClr val="E61E26"/>
                </a:solidFill>
                <a:latin typeface="Berlin Sans FB" pitchFamily="34" charset="0"/>
              </a:rPr>
              <a:t> confidence </a:t>
            </a:r>
            <a:r>
              <a:rPr lang="fr-CA" dirty="0" err="1" smtClean="0">
                <a:solidFill>
                  <a:srgbClr val="E61E26"/>
                </a:solidFill>
                <a:latin typeface="Berlin Sans FB" pitchFamily="34" charset="0"/>
              </a:rPr>
              <a:t>through</a:t>
            </a:r>
            <a:r>
              <a:rPr lang="fr-CA" dirty="0" smtClean="0">
                <a:solidFill>
                  <a:srgbClr val="E61E26"/>
                </a:solidFill>
                <a:latin typeface="Berlin Sans FB" pitchFamily="34" charset="0"/>
              </a:rPr>
              <a:t> sharing of </a:t>
            </a:r>
            <a:r>
              <a:rPr lang="fr-CA" dirty="0" err="1" smtClean="0">
                <a:solidFill>
                  <a:srgbClr val="E61E26"/>
                </a:solidFill>
                <a:latin typeface="Berlin Sans FB" pitchFamily="34" charset="0"/>
              </a:rPr>
              <a:t>ideas</a:t>
            </a:r>
            <a:endParaRPr lang="fr-CA" dirty="0" smtClean="0">
              <a:solidFill>
                <a:srgbClr val="E61E26"/>
              </a:solidFill>
              <a:latin typeface="Berlin Sans FB"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Title 1"/>
          <p:cNvSpPr>
            <a:spLocks noGrp="1"/>
          </p:cNvSpPr>
          <p:nvPr>
            <p:ph type="title"/>
          </p:nvPr>
        </p:nvSpPr>
        <p:spPr>
          <a:xfrm>
            <a:off x="827088" y="342900"/>
            <a:ext cx="7859712" cy="857250"/>
          </a:xfrm>
        </p:spPr>
        <p:txBody>
          <a:bodyPr/>
          <a:lstStyle/>
          <a:p>
            <a:r>
              <a:rPr lang="fr-CA" dirty="0" smtClean="0">
                <a:solidFill>
                  <a:srgbClr val="7030A0"/>
                </a:solidFill>
                <a:latin typeface="Berlin Sans FB" pitchFamily="34" charset="0"/>
              </a:rPr>
              <a:t>How </a:t>
            </a:r>
            <a:r>
              <a:rPr lang="fr-CA" dirty="0" err="1" smtClean="0">
                <a:solidFill>
                  <a:srgbClr val="7030A0"/>
                </a:solidFill>
                <a:latin typeface="Berlin Sans FB" pitchFamily="34" charset="0"/>
              </a:rPr>
              <a:t>games</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can</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promote</a:t>
            </a:r>
            <a:r>
              <a:rPr lang="fr-CA" dirty="0" smtClean="0">
                <a:solidFill>
                  <a:srgbClr val="7030A0"/>
                </a:solidFill>
                <a:latin typeface="Berlin Sans FB" pitchFamily="34" charset="0"/>
              </a:rPr>
              <a:t> talk</a:t>
            </a:r>
          </a:p>
        </p:txBody>
      </p:sp>
      <p:sp>
        <p:nvSpPr>
          <p:cNvPr id="3075" name="Content Placeholder 2"/>
          <p:cNvSpPr>
            <a:spLocks noGrp="1"/>
          </p:cNvSpPr>
          <p:nvPr>
            <p:ph idx="1"/>
          </p:nvPr>
        </p:nvSpPr>
        <p:spPr>
          <a:xfrm>
            <a:off x="827088" y="1338263"/>
            <a:ext cx="7859712" cy="3394075"/>
          </a:xfrm>
        </p:spPr>
        <p:txBody>
          <a:bodyPr/>
          <a:lstStyle/>
          <a:p>
            <a:pPr marL="0" indent="0">
              <a:buNone/>
            </a:pPr>
            <a:r>
              <a:rPr lang="fr-CA" sz="2400" dirty="0" err="1" smtClean="0">
                <a:solidFill>
                  <a:srgbClr val="7030A0"/>
                </a:solidFill>
                <a:latin typeface="Berlin Sans FB" pitchFamily="34" charset="0"/>
              </a:rPr>
              <a:t>Games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can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be</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problem</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based</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task</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requiring</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students</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reflect</a:t>
            </a:r>
            <a:r>
              <a:rPr lang="fr-CA" sz="2400" dirty="0" smtClean="0">
                <a:solidFill>
                  <a:srgbClr val="7030A0"/>
                </a:solidFill>
                <a:latin typeface="Berlin Sans FB" pitchFamily="34" charset="0"/>
              </a:rPr>
              <a:t> on </a:t>
            </a:r>
            <a:r>
              <a:rPr lang="fr-CA" sz="2400" dirty="0" err="1" smtClean="0">
                <a:solidFill>
                  <a:srgbClr val="7030A0"/>
                </a:solidFill>
                <a:latin typeface="Berlin Sans FB" pitchFamily="34" charset="0"/>
              </a:rPr>
              <a:t>ideas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have </a:t>
            </a:r>
            <a:r>
              <a:rPr lang="fr-CA" sz="2400" dirty="0" err="1" smtClean="0">
                <a:solidFill>
                  <a:srgbClr val="7030A0"/>
                </a:solidFill>
                <a:latin typeface="Berlin Sans FB" pitchFamily="34" charset="0"/>
              </a:rPr>
              <a:t>previously</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learnt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strategies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have been </a:t>
            </a:r>
            <a:r>
              <a:rPr lang="fr-CA" sz="2400" dirty="0" err="1" smtClean="0">
                <a:solidFill>
                  <a:srgbClr val="7030A0"/>
                </a:solidFill>
                <a:latin typeface="Berlin Sans FB" pitchFamily="34" charset="0"/>
              </a:rPr>
              <a:t>developing</a:t>
            </a:r>
            <a:r>
              <a:rPr lang="fr-CA" sz="2400" dirty="0">
                <a:solidFill>
                  <a:srgbClr val="7030A0"/>
                </a:solidFill>
                <a:latin typeface="Berlin Sans FB" pitchFamily="34" charset="0"/>
              </a:rPr>
              <a:t> </a:t>
            </a:r>
            <a:r>
              <a:rPr lang="fr-CA" sz="2400" dirty="0" smtClean="0">
                <a:solidFill>
                  <a:srgbClr val="7030A0"/>
                </a:solidFill>
                <a:latin typeface="Berlin Sans FB" pitchFamily="34" charset="0"/>
              </a:rPr>
              <a:t>and </a:t>
            </a:r>
            <a:r>
              <a:rPr lang="fr-CA" sz="2400" dirty="0" err="1" smtClean="0">
                <a:solidFill>
                  <a:srgbClr val="7030A0"/>
                </a:solidFill>
                <a:latin typeface="Berlin Sans FB" pitchFamily="34" charset="0"/>
              </a:rPr>
              <a:t>allowing</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them</a:t>
            </a:r>
            <a:r>
              <a:rPr lang="fr-CA" sz="2400" dirty="0" smtClean="0">
                <a:solidFill>
                  <a:srgbClr val="7030A0"/>
                </a:solidFill>
                <a:latin typeface="Berlin Sans FB" pitchFamily="34" charset="0"/>
              </a:rPr>
              <a:t> an </a:t>
            </a:r>
            <a:r>
              <a:rPr lang="fr-CA" sz="2400" dirty="0" err="1" smtClean="0">
                <a:solidFill>
                  <a:srgbClr val="7030A0"/>
                </a:solidFill>
                <a:latin typeface="Berlin Sans FB" pitchFamily="34" charset="0"/>
              </a:rPr>
              <a:t>opportunity</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link</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mathematical</a:t>
            </a:r>
            <a:r>
              <a:rPr lang="fr-CA" sz="2400" dirty="0" smtClean="0">
                <a:solidFill>
                  <a:srgbClr val="7030A0"/>
                </a:solidFill>
                <a:latin typeface="Berlin Sans FB" pitchFamily="34" charset="0"/>
              </a:rPr>
              <a:t> concepts. </a:t>
            </a:r>
          </a:p>
          <a:p>
            <a:pPr marL="0" indent="0">
              <a:buNone/>
            </a:pPr>
            <a:r>
              <a:rPr lang="fr-CA" sz="2400" dirty="0" err="1" smtClean="0">
                <a:solidFill>
                  <a:srgbClr val="7030A0"/>
                </a:solidFill>
                <a:latin typeface="Berlin Sans FB" pitchFamily="34" charset="0"/>
              </a:rPr>
              <a:t>Playing</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game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within</a:t>
            </a:r>
            <a:r>
              <a:rPr lang="fr-CA" sz="2400" dirty="0" smtClean="0">
                <a:solidFill>
                  <a:srgbClr val="7030A0"/>
                </a:solidFill>
                <a:latin typeface="Berlin Sans FB" pitchFamily="34" charset="0"/>
              </a:rPr>
              <a:t> a group </a:t>
            </a:r>
            <a:r>
              <a:rPr lang="fr-CA" sz="2400" dirty="0" err="1" smtClean="0">
                <a:solidFill>
                  <a:srgbClr val="7030A0"/>
                </a:solidFill>
                <a:latin typeface="Berlin Sans FB" pitchFamily="34" charset="0"/>
              </a:rPr>
              <a:t>context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allows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them</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share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their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ideas</a:t>
            </a:r>
            <a:r>
              <a:rPr lang="fr-CA" sz="2400" dirty="0" smtClean="0">
                <a:solidFill>
                  <a:srgbClr val="7030A0"/>
                </a:solidFill>
                <a:latin typeface="Berlin Sans FB" pitchFamily="34" charset="0"/>
              </a:rPr>
              <a:t>. It encourages </a:t>
            </a:r>
            <a:r>
              <a:rPr lang="fr-CA" sz="2400" dirty="0" err="1" smtClean="0">
                <a:solidFill>
                  <a:srgbClr val="7030A0"/>
                </a:solidFill>
                <a:latin typeface="Berlin Sans FB" pitchFamily="34" charset="0"/>
              </a:rPr>
              <a:t>them</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reason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with</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others</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ensure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have a </a:t>
            </a:r>
            <a:r>
              <a:rPr lang="fr-CA" sz="2400" dirty="0" err="1" smtClean="0">
                <a:solidFill>
                  <a:srgbClr val="7030A0"/>
                </a:solidFill>
                <a:latin typeface="Berlin Sans FB" pitchFamily="34" charset="0"/>
              </a:rPr>
              <a:t>fair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opportunity</a:t>
            </a:r>
            <a:r>
              <a:rPr lang="fr-CA" sz="2400" dirty="0" smtClean="0">
                <a:solidFill>
                  <a:srgbClr val="7030A0"/>
                </a:solidFill>
                <a:latin typeface="Berlin Sans FB" pitchFamily="34" charset="0"/>
              </a:rPr>
              <a:t> to </a:t>
            </a:r>
            <a:r>
              <a:rPr lang="fr-CA" sz="2400" dirty="0" err="1" smtClean="0">
                <a:solidFill>
                  <a:srgbClr val="7030A0"/>
                </a:solidFill>
                <a:latin typeface="Berlin Sans FB" pitchFamily="34" charset="0"/>
              </a:rPr>
              <a:t>participate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within</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game</a:t>
            </a:r>
            <a:r>
              <a:rPr lang="fr-CA" sz="2400" dirty="0" smtClean="0">
                <a:solidFill>
                  <a:srgbClr val="7030A0"/>
                </a:solidFill>
                <a:latin typeface="Berlin Sans FB" pitchFamily="34" charset="0"/>
              </a:rPr>
              <a:t>.</a:t>
            </a:r>
          </a:p>
        </p:txBody>
      </p:sp>
    </p:spTree>
    <p:extLst>
      <p:ext uri="{BB962C8B-B14F-4D97-AF65-F5344CB8AC3E}">
        <p14:creationId xmlns:p14="http://schemas.microsoft.com/office/powerpoint/2010/main" val="520135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707654"/>
            <a:ext cx="8229600" cy="857250"/>
          </a:xfrm>
        </p:spPr>
        <p:txBody>
          <a:bodyPr/>
          <a:lstStyle/>
          <a:p>
            <a:r>
              <a:rPr lang="en-AU" dirty="0" smtClean="0">
                <a:solidFill>
                  <a:srgbClr val="7030A0"/>
                </a:solidFill>
                <a:latin typeface="Berlin Sans FB" pitchFamily="34" charset="0"/>
              </a:rPr>
              <a:t>Whole Class </a:t>
            </a:r>
            <a:r>
              <a:rPr lang="en-AU" dirty="0">
                <a:solidFill>
                  <a:srgbClr val="7030A0"/>
                </a:solidFill>
                <a:latin typeface="Berlin Sans FB" pitchFamily="34" charset="0"/>
              </a:rPr>
              <a:t>G</a:t>
            </a:r>
            <a:r>
              <a:rPr lang="en-AU" dirty="0" smtClean="0">
                <a:solidFill>
                  <a:srgbClr val="7030A0"/>
                </a:solidFill>
                <a:latin typeface="Berlin Sans FB" pitchFamily="34" charset="0"/>
              </a:rPr>
              <a:t>ames</a:t>
            </a:r>
            <a:endParaRPr lang="en-AU" dirty="0">
              <a:solidFill>
                <a:srgbClr val="7030A0"/>
              </a:solidFill>
              <a:latin typeface="Berlin Sans FB" pitchFamily="34" charset="0"/>
            </a:endParaRPr>
          </a:p>
        </p:txBody>
      </p:sp>
    </p:spTree>
    <p:extLst>
      <p:ext uri="{BB962C8B-B14F-4D97-AF65-F5344CB8AC3E}">
        <p14:creationId xmlns:p14="http://schemas.microsoft.com/office/powerpoint/2010/main" val="35109383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solidFill>
                  <a:srgbClr val="7030A0"/>
                </a:solidFill>
                <a:latin typeface="Berlin Sans FB" pitchFamily="34" charset="0"/>
              </a:rPr>
              <a:t>Clumps</a:t>
            </a:r>
            <a:r>
              <a:rPr lang="en-AU" dirty="0" smtClean="0"/>
              <a:t/>
            </a:r>
            <a:br>
              <a:rPr lang="en-AU" dirty="0" smtClean="0"/>
            </a:br>
            <a:endParaRPr lang="en-AU" dirty="0"/>
          </a:p>
        </p:txBody>
      </p:sp>
      <p:sp>
        <p:nvSpPr>
          <p:cNvPr id="3" name="Content Placeholder 2"/>
          <p:cNvSpPr>
            <a:spLocks noGrp="1"/>
          </p:cNvSpPr>
          <p:nvPr>
            <p:ph idx="1"/>
          </p:nvPr>
        </p:nvSpPr>
        <p:spPr/>
        <p:txBody>
          <a:bodyPr/>
          <a:lstStyle/>
          <a:p>
            <a:pPr marL="0" indent="0">
              <a:buNone/>
            </a:pPr>
            <a:r>
              <a:rPr lang="en-AU" sz="2400" dirty="0" smtClean="0">
                <a:solidFill>
                  <a:srgbClr val="7030A0"/>
                </a:solidFill>
                <a:latin typeface="Berlin Sans FB" pitchFamily="34" charset="0"/>
              </a:rPr>
              <a:t>Everyone take a number or write a number.</a:t>
            </a:r>
          </a:p>
          <a:p>
            <a:pPr marL="0" indent="0">
              <a:buNone/>
            </a:pPr>
            <a:endParaRPr lang="en-AU" sz="2400" dirty="0" smtClean="0">
              <a:solidFill>
                <a:srgbClr val="7030A0"/>
              </a:solidFill>
              <a:latin typeface="Berlin Sans FB" pitchFamily="34" charset="0"/>
            </a:endParaRPr>
          </a:p>
          <a:p>
            <a:pPr marL="0" indent="0">
              <a:buNone/>
            </a:pPr>
            <a:r>
              <a:rPr lang="en-AU" sz="2400" dirty="0" smtClean="0">
                <a:solidFill>
                  <a:srgbClr val="7030A0"/>
                </a:solidFill>
                <a:latin typeface="Berlin Sans FB" pitchFamily="34" charset="0"/>
              </a:rPr>
              <a:t>Move around the room and wait for the music to stop, form a group of the number called out.</a:t>
            </a:r>
          </a:p>
          <a:p>
            <a:pPr marL="0" indent="0">
              <a:buNone/>
            </a:pPr>
            <a:endParaRPr lang="en-AU" sz="2400" dirty="0">
              <a:solidFill>
                <a:srgbClr val="7030A0"/>
              </a:solidFill>
              <a:latin typeface="Berlin Sans FB" pitchFamily="34" charset="0"/>
            </a:endParaRPr>
          </a:p>
          <a:p>
            <a:pPr marL="0" indent="0">
              <a:buNone/>
            </a:pPr>
            <a:r>
              <a:rPr lang="en-AU" sz="2400" dirty="0" smtClean="0">
                <a:solidFill>
                  <a:srgbClr val="7030A0"/>
                </a:solidFill>
                <a:latin typeface="Berlin Sans FB" pitchFamily="34" charset="0"/>
              </a:rPr>
              <a:t>Order your groups numbers from smallest to largest.</a:t>
            </a:r>
            <a:endParaRPr lang="en-AU" sz="2400" dirty="0">
              <a:solidFill>
                <a:srgbClr val="7030A0"/>
              </a:solidFill>
              <a:latin typeface="Berlin Sans FB" pitchFamily="34" charset="0"/>
            </a:endParaRPr>
          </a:p>
        </p:txBody>
      </p:sp>
    </p:spTree>
    <p:extLst>
      <p:ext uri="{BB962C8B-B14F-4D97-AF65-F5344CB8AC3E}">
        <p14:creationId xmlns:p14="http://schemas.microsoft.com/office/powerpoint/2010/main" val="14284236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latin typeface="Berlin Sans FB" pitchFamily="34" charset="0"/>
              </a:rPr>
              <a:t>Change the </a:t>
            </a:r>
            <a:r>
              <a:rPr lang="fr-CA" dirty="0" err="1" smtClean="0">
                <a:solidFill>
                  <a:srgbClr val="7030A0"/>
                </a:solidFill>
                <a:latin typeface="Berlin Sans FB" pitchFamily="34" charset="0"/>
              </a:rPr>
              <a:t>numbers</a:t>
            </a:r>
            <a:r>
              <a:rPr lang="fr-CA" dirty="0" smtClean="0">
                <a:solidFill>
                  <a:srgbClr val="7030A0"/>
                </a:solidFill>
                <a:latin typeface="Berlin Sans FB" pitchFamily="34" charset="0"/>
              </a:rPr>
              <a:t>.</a:t>
            </a:r>
          </a:p>
          <a:p>
            <a:endParaRPr lang="fr-CA" dirty="0" smtClean="0">
              <a:solidFill>
                <a:srgbClr val="7030A0"/>
              </a:solidFill>
              <a:latin typeface="Berlin Sans FB" pitchFamily="34" charset="0"/>
            </a:endParaRPr>
          </a:p>
          <a:p>
            <a:r>
              <a:rPr lang="fr-CA" dirty="0" smtClean="0">
                <a:solidFill>
                  <a:srgbClr val="7030A0"/>
                </a:solidFill>
                <a:latin typeface="Berlin Sans FB" pitchFamily="34" charset="0"/>
              </a:rPr>
              <a:t>Change </a:t>
            </a:r>
            <a:r>
              <a:rPr lang="fr-CA" dirty="0" err="1" smtClean="0">
                <a:solidFill>
                  <a:srgbClr val="7030A0"/>
                </a:solidFill>
                <a:latin typeface="Berlin Sans FB" pitchFamily="34" charset="0"/>
              </a:rPr>
              <a:t>what</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is</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called</a:t>
            </a:r>
            <a:r>
              <a:rPr lang="fr-CA" dirty="0" smtClean="0">
                <a:solidFill>
                  <a:srgbClr val="7030A0"/>
                </a:solidFill>
                <a:latin typeface="Berlin Sans FB" pitchFamily="34" charset="0"/>
              </a:rPr>
              <a:t> out </a:t>
            </a:r>
            <a:r>
              <a:rPr lang="fr-CA" dirty="0" err="1" smtClean="0">
                <a:solidFill>
                  <a:srgbClr val="7030A0"/>
                </a:solidFill>
                <a:latin typeface="Berlin Sans FB" pitchFamily="34" charset="0"/>
              </a:rPr>
              <a:t>from</a:t>
            </a:r>
            <a:r>
              <a:rPr lang="fr-CA" dirty="0" smtClean="0">
                <a:solidFill>
                  <a:srgbClr val="7030A0"/>
                </a:solidFill>
                <a:latin typeface="Berlin Sans FB" pitchFamily="34" charset="0"/>
              </a:rPr>
              <a:t> a </a:t>
            </a:r>
            <a:r>
              <a:rPr lang="fr-CA" dirty="0" err="1" smtClean="0">
                <a:solidFill>
                  <a:srgbClr val="7030A0"/>
                </a:solidFill>
                <a:latin typeface="Berlin Sans FB" pitchFamily="34" charset="0"/>
              </a:rPr>
              <a:t>number</a:t>
            </a:r>
            <a:r>
              <a:rPr lang="fr-CA" dirty="0" smtClean="0">
                <a:solidFill>
                  <a:srgbClr val="7030A0"/>
                </a:solidFill>
                <a:latin typeface="Berlin Sans FB" pitchFamily="34" charset="0"/>
              </a:rPr>
              <a:t> to a </a:t>
            </a:r>
            <a:r>
              <a:rPr lang="fr-CA" dirty="0" err="1" smtClean="0">
                <a:solidFill>
                  <a:srgbClr val="7030A0"/>
                </a:solidFill>
                <a:latin typeface="Berlin Sans FB" pitchFamily="34" charset="0"/>
              </a:rPr>
              <a:t>problem</a:t>
            </a:r>
            <a:r>
              <a:rPr lang="fr-CA" dirty="0">
                <a:solidFill>
                  <a:srgbClr val="7030A0"/>
                </a:solidFill>
                <a:latin typeface="Berlin Sans FB" pitchFamily="34" charset="0"/>
              </a:rPr>
              <a:t>.</a:t>
            </a:r>
            <a:endParaRPr lang="fr-CA" dirty="0" smtClean="0">
              <a:solidFill>
                <a:srgbClr val="7030A0"/>
              </a:solidFill>
              <a:latin typeface="Berlin Sans FB"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55576" y="123478"/>
            <a:ext cx="7859712" cy="857250"/>
          </a:xfrm>
        </p:spPr>
        <p:txBody>
          <a:bodyPr/>
          <a:lstStyle/>
          <a:p>
            <a:r>
              <a:rPr lang="fr-CA" dirty="0" err="1" smtClean="0">
                <a:solidFill>
                  <a:srgbClr val="7030A0"/>
                </a:solidFill>
                <a:latin typeface="Berlin Sans FB" pitchFamily="34" charset="0"/>
              </a:rPr>
              <a:t>Number</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lines</a:t>
            </a:r>
            <a:endParaRPr lang="fr-CA" dirty="0" smtClean="0">
              <a:solidFill>
                <a:srgbClr val="7030A0"/>
              </a:solidFill>
              <a:latin typeface="Berlin Sans FB" pitchFamily="34" charset="0"/>
            </a:endParaRPr>
          </a:p>
        </p:txBody>
      </p:sp>
      <p:sp>
        <p:nvSpPr>
          <p:cNvPr id="5123" name="Content Placeholder 2"/>
          <p:cNvSpPr>
            <a:spLocks noGrp="1"/>
          </p:cNvSpPr>
          <p:nvPr>
            <p:ph idx="1"/>
          </p:nvPr>
        </p:nvSpPr>
        <p:spPr>
          <a:xfrm>
            <a:off x="611560" y="915566"/>
            <a:ext cx="7859712" cy="3394075"/>
          </a:xfrm>
        </p:spPr>
        <p:txBody>
          <a:bodyPr/>
          <a:lstStyle/>
          <a:p>
            <a:pPr marL="0" indent="0">
              <a:buNone/>
            </a:pPr>
            <a:r>
              <a:rPr lang="fr-CA" sz="2400" dirty="0" smtClean="0">
                <a:solidFill>
                  <a:srgbClr val="7030A0"/>
                </a:solidFill>
                <a:latin typeface="Berlin Sans FB" pitchFamily="34" charset="0"/>
              </a:rPr>
              <a:t>Use a </a:t>
            </a:r>
            <a:r>
              <a:rPr lang="fr-CA" sz="2400" dirty="0" err="1" smtClean="0">
                <a:solidFill>
                  <a:srgbClr val="7030A0"/>
                </a:solidFill>
                <a:latin typeface="Berlin Sans FB" pitchFamily="34" charset="0"/>
              </a:rPr>
              <a:t>netball</a:t>
            </a:r>
            <a:r>
              <a:rPr lang="fr-CA" sz="2400" dirty="0" smtClean="0">
                <a:solidFill>
                  <a:srgbClr val="7030A0"/>
                </a:solidFill>
                <a:latin typeface="Berlin Sans FB" pitchFamily="34" charset="0"/>
              </a:rPr>
              <a:t> court </a:t>
            </a:r>
            <a:r>
              <a:rPr lang="fr-CA" sz="2400" dirty="0" err="1" smtClean="0">
                <a:solidFill>
                  <a:srgbClr val="7030A0"/>
                </a:solidFill>
                <a:latin typeface="Berlin Sans FB" pitchFamily="34" charset="0"/>
              </a:rPr>
              <a:t>sideline</a:t>
            </a:r>
            <a:r>
              <a:rPr lang="fr-CA" sz="2400" dirty="0" smtClean="0">
                <a:solidFill>
                  <a:srgbClr val="7030A0"/>
                </a:solidFill>
                <a:latin typeface="Berlin Sans FB" pitchFamily="34" charset="0"/>
              </a:rPr>
              <a:t> as </a:t>
            </a:r>
            <a:r>
              <a:rPr lang="fr-CA" sz="2400" dirty="0" err="1" smtClean="0">
                <a:solidFill>
                  <a:srgbClr val="7030A0"/>
                </a:solidFill>
                <a:latin typeface="Berlin Sans FB" pitchFamily="34" charset="0"/>
              </a:rPr>
              <a:t>your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 line. Place 0 </a:t>
            </a:r>
            <a:r>
              <a:rPr lang="fr-CA" sz="2400" dirty="0" err="1" smtClean="0">
                <a:solidFill>
                  <a:srgbClr val="7030A0"/>
                </a:solidFill>
                <a:latin typeface="Berlin Sans FB" pitchFamily="34" charset="0"/>
              </a:rPr>
              <a:t>at</a:t>
            </a:r>
            <a:r>
              <a:rPr lang="fr-CA" sz="2400" dirty="0" smtClean="0">
                <a:solidFill>
                  <a:srgbClr val="7030A0"/>
                </a:solidFill>
                <a:latin typeface="Berlin Sans FB" pitchFamily="34" charset="0"/>
              </a:rPr>
              <a:t> one end and 10 </a:t>
            </a:r>
            <a:r>
              <a:rPr lang="fr-CA" sz="2400" dirty="0" err="1" smtClean="0">
                <a:solidFill>
                  <a:srgbClr val="7030A0"/>
                </a:solidFill>
                <a:latin typeface="Berlin Sans FB" pitchFamily="34" charset="0"/>
              </a:rPr>
              <a:t>at</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other</a:t>
            </a:r>
            <a:r>
              <a:rPr lang="fr-CA" sz="2400" dirty="0" smtClean="0">
                <a:solidFill>
                  <a:srgbClr val="7030A0"/>
                </a:solidFill>
                <a:latin typeface="Berlin Sans FB" pitchFamily="34" charset="0"/>
              </a:rPr>
              <a:t>.</a:t>
            </a:r>
          </a:p>
          <a:p>
            <a:pPr marL="0" indent="0">
              <a:buNone/>
            </a:pPr>
            <a:endParaRPr lang="fr-CA" sz="2400" dirty="0" smtClean="0">
              <a:solidFill>
                <a:srgbClr val="7030A0"/>
              </a:solidFill>
              <a:latin typeface="Berlin Sans FB" pitchFamily="34" charset="0"/>
            </a:endParaRPr>
          </a:p>
          <a:p>
            <a:pPr marL="0" indent="0">
              <a:buNone/>
            </a:pPr>
            <a:r>
              <a:rPr lang="fr-CA" sz="2400" dirty="0" smtClean="0">
                <a:solidFill>
                  <a:srgbClr val="7030A0"/>
                </a:solidFill>
                <a:latin typeface="Berlin Sans FB" pitchFamily="34" charset="0"/>
              </a:rPr>
              <a:t>Put class </a:t>
            </a:r>
            <a:r>
              <a:rPr lang="fr-CA" sz="2400" dirty="0" err="1" smtClean="0">
                <a:solidFill>
                  <a:srgbClr val="7030A0"/>
                </a:solidFill>
                <a:latin typeface="Berlin Sans FB" pitchFamily="34" charset="0"/>
              </a:rPr>
              <a:t>into</a:t>
            </a:r>
            <a:r>
              <a:rPr lang="fr-CA" sz="2400" dirty="0" smtClean="0">
                <a:solidFill>
                  <a:srgbClr val="7030A0"/>
                </a:solidFill>
                <a:latin typeface="Berlin Sans FB" pitchFamily="34" charset="0"/>
              </a:rPr>
              <a:t> groups of about 4 or 5.</a:t>
            </a:r>
          </a:p>
          <a:p>
            <a:pPr marL="0" indent="0">
              <a:buNone/>
            </a:pPr>
            <a:endParaRPr lang="fr-CA" sz="2400" dirty="0" smtClean="0">
              <a:solidFill>
                <a:srgbClr val="7030A0"/>
              </a:solidFill>
              <a:latin typeface="Berlin Sans FB" pitchFamily="34" charset="0"/>
            </a:endParaRPr>
          </a:p>
          <a:p>
            <a:pPr marL="0" indent="0">
              <a:buNone/>
            </a:pPr>
            <a:r>
              <a:rPr lang="fr-CA" sz="2400" dirty="0" smtClean="0">
                <a:solidFill>
                  <a:srgbClr val="7030A0"/>
                </a:solidFill>
                <a:latin typeface="Berlin Sans FB" pitchFamily="34" charset="0"/>
              </a:rPr>
              <a:t>Call out a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a:t>
            </a:r>
          </a:p>
          <a:p>
            <a:pPr marL="0" indent="0">
              <a:buNone/>
            </a:pPr>
            <a:r>
              <a:rPr lang="fr-CA" sz="2400" dirty="0" smtClean="0">
                <a:solidFill>
                  <a:srgbClr val="7030A0"/>
                </a:solidFill>
                <a:latin typeface="Berlin Sans FB" pitchFamily="34" charset="0"/>
              </a:rPr>
              <a:t>One </a:t>
            </a:r>
            <a:r>
              <a:rPr lang="fr-CA" sz="2400" dirty="0" err="1" smtClean="0">
                <a:solidFill>
                  <a:srgbClr val="7030A0"/>
                </a:solidFill>
                <a:latin typeface="Berlin Sans FB" pitchFamily="34" charset="0"/>
              </a:rPr>
              <a:t>person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from</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each</a:t>
            </a:r>
            <a:r>
              <a:rPr lang="fr-CA" sz="2400" dirty="0" smtClean="0">
                <a:solidFill>
                  <a:srgbClr val="7030A0"/>
                </a:solidFill>
                <a:latin typeface="Berlin Sans FB" pitchFamily="34" charset="0"/>
              </a:rPr>
              <a:t> group </a:t>
            </a:r>
            <a:r>
              <a:rPr lang="fr-CA" sz="2400" dirty="0" err="1" smtClean="0">
                <a:solidFill>
                  <a:srgbClr val="7030A0"/>
                </a:solidFill>
                <a:latin typeface="Berlin Sans FB" pitchFamily="34" charset="0"/>
              </a:rPr>
              <a:t>runs</a:t>
            </a:r>
            <a:r>
              <a:rPr lang="fr-CA" sz="2400" dirty="0" smtClean="0">
                <a:solidFill>
                  <a:srgbClr val="7030A0"/>
                </a:solidFill>
                <a:latin typeface="Berlin Sans FB" pitchFamily="34" charset="0"/>
              </a:rPr>
              <a:t> to stand </a:t>
            </a:r>
            <a:r>
              <a:rPr lang="fr-CA" sz="2400" dirty="0" err="1" smtClean="0">
                <a:solidFill>
                  <a:srgbClr val="7030A0"/>
                </a:solidFill>
                <a:latin typeface="Berlin Sans FB" pitchFamily="34" charset="0"/>
              </a:rPr>
              <a:t>where</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would</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be</a:t>
            </a:r>
            <a:r>
              <a:rPr lang="fr-CA" sz="2400" dirty="0" smtClean="0">
                <a:solidFill>
                  <a:srgbClr val="7030A0"/>
                </a:solidFill>
                <a:latin typeface="Berlin Sans FB" pitchFamily="34" charset="0"/>
              </a:rPr>
              <a:t>. This </a:t>
            </a:r>
            <a:r>
              <a:rPr lang="fr-CA" sz="2400" dirty="0" err="1" smtClean="0">
                <a:solidFill>
                  <a:srgbClr val="7030A0"/>
                </a:solidFill>
                <a:latin typeface="Berlin Sans FB" pitchFamily="34" charset="0"/>
              </a:rPr>
              <a:t>rotates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between</a:t>
            </a:r>
            <a:r>
              <a:rPr lang="fr-CA" sz="2400" dirty="0" smtClean="0">
                <a:solidFill>
                  <a:srgbClr val="7030A0"/>
                </a:solidFill>
                <a:latin typeface="Berlin Sans FB" pitchFamily="34" charset="0"/>
              </a:rPr>
              <a:t> group </a:t>
            </a:r>
            <a:r>
              <a:rPr lang="fr-CA" sz="2400" dirty="0" err="1" smtClean="0">
                <a:solidFill>
                  <a:srgbClr val="7030A0"/>
                </a:solidFill>
                <a:latin typeface="Berlin Sans FB" pitchFamily="34" charset="0"/>
              </a:rPr>
              <a:t>members</a:t>
            </a:r>
            <a:r>
              <a:rPr lang="fr-CA" sz="2400" dirty="0" smtClean="0">
                <a:solidFill>
                  <a:srgbClr val="7030A0"/>
                </a:solidFill>
                <a:latin typeface="Berlin Sans FB" pitchFamily="34" charset="0"/>
              </a:rPr>
              <a:t>.</a:t>
            </a:r>
          </a:p>
          <a:p>
            <a:pPr marL="0" indent="0">
              <a:buNone/>
            </a:pP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must </a:t>
            </a:r>
            <a:r>
              <a:rPr lang="fr-CA" sz="2400" dirty="0" err="1" smtClean="0">
                <a:solidFill>
                  <a:srgbClr val="7030A0"/>
                </a:solidFill>
                <a:latin typeface="Berlin Sans FB" pitchFamily="34" charset="0"/>
              </a:rPr>
              <a:t>justify</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where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are standing.</a:t>
            </a:r>
          </a:p>
        </p:txBody>
      </p:sp>
    </p:spTree>
    <p:extLst>
      <p:ext uri="{BB962C8B-B14F-4D97-AF65-F5344CB8AC3E}">
        <p14:creationId xmlns:p14="http://schemas.microsoft.com/office/powerpoint/2010/main" val="3659156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rPr>
              <a:t>Change the </a:t>
            </a:r>
            <a:r>
              <a:rPr lang="fr-CA" dirty="0" err="1" smtClean="0">
                <a:solidFill>
                  <a:srgbClr val="7030A0"/>
                </a:solidFill>
              </a:rPr>
              <a:t>numbers</a:t>
            </a:r>
            <a:r>
              <a:rPr lang="fr-CA" dirty="0" smtClean="0">
                <a:solidFill>
                  <a:srgbClr val="7030A0"/>
                </a:solidFill>
              </a:rPr>
              <a:t>. </a:t>
            </a:r>
          </a:p>
          <a:p>
            <a:r>
              <a:rPr lang="fr-CA" dirty="0" smtClean="0">
                <a:solidFill>
                  <a:srgbClr val="7030A0"/>
                </a:solidFill>
              </a:rPr>
              <a:t>Place </a:t>
            </a:r>
            <a:r>
              <a:rPr lang="fr-CA" dirty="0" err="1" smtClean="0">
                <a:solidFill>
                  <a:srgbClr val="7030A0"/>
                </a:solidFill>
              </a:rPr>
              <a:t>cone</a:t>
            </a:r>
            <a:r>
              <a:rPr lang="fr-CA" dirty="0" smtClean="0">
                <a:solidFill>
                  <a:srgbClr val="7030A0"/>
                </a:solidFill>
              </a:rPr>
              <a:t> out to mark out </a:t>
            </a:r>
            <a:r>
              <a:rPr lang="fr-CA" dirty="0" err="1" smtClean="0">
                <a:solidFill>
                  <a:srgbClr val="7030A0"/>
                </a:solidFill>
              </a:rPr>
              <a:t>where</a:t>
            </a:r>
            <a:r>
              <a:rPr lang="fr-CA" dirty="0" smtClean="0">
                <a:solidFill>
                  <a:srgbClr val="7030A0"/>
                </a:solidFill>
              </a:rPr>
              <a:t> </a:t>
            </a:r>
            <a:r>
              <a:rPr lang="fr-CA" dirty="0" err="1" smtClean="0">
                <a:solidFill>
                  <a:srgbClr val="7030A0"/>
                </a:solidFill>
              </a:rPr>
              <a:t>some</a:t>
            </a:r>
            <a:r>
              <a:rPr lang="fr-CA" dirty="0" smtClean="0">
                <a:solidFill>
                  <a:srgbClr val="7030A0"/>
                </a:solidFill>
              </a:rPr>
              <a:t> </a:t>
            </a:r>
            <a:r>
              <a:rPr lang="fr-CA" dirty="0" err="1" smtClean="0">
                <a:solidFill>
                  <a:srgbClr val="7030A0"/>
                </a:solidFill>
              </a:rPr>
              <a:t>numbers</a:t>
            </a:r>
            <a:r>
              <a:rPr lang="fr-CA" dirty="0" smtClean="0">
                <a:solidFill>
                  <a:srgbClr val="7030A0"/>
                </a:solidFill>
              </a:rPr>
              <a:t> </a:t>
            </a:r>
            <a:r>
              <a:rPr lang="fr-CA" dirty="0" err="1" smtClean="0">
                <a:solidFill>
                  <a:srgbClr val="7030A0"/>
                </a:solidFill>
              </a:rPr>
              <a:t>would</a:t>
            </a:r>
            <a:r>
              <a:rPr lang="fr-CA" dirty="0" smtClean="0">
                <a:solidFill>
                  <a:srgbClr val="7030A0"/>
                </a:solidFill>
              </a:rPr>
              <a:t> </a:t>
            </a:r>
            <a:r>
              <a:rPr lang="fr-CA" dirty="0" err="1" smtClean="0">
                <a:solidFill>
                  <a:srgbClr val="7030A0"/>
                </a:solidFill>
              </a:rPr>
              <a:t>be</a:t>
            </a:r>
            <a:r>
              <a:rPr lang="fr-CA" dirty="0" smtClean="0">
                <a:solidFill>
                  <a:srgbClr val="7030A0"/>
                </a:solidFill>
              </a:rPr>
              <a:t>. </a:t>
            </a:r>
            <a:r>
              <a:rPr lang="fr-CA" dirty="0" err="1" smtClean="0">
                <a:solidFill>
                  <a:srgbClr val="7030A0"/>
                </a:solidFill>
              </a:rPr>
              <a:t>Makes</a:t>
            </a:r>
            <a:r>
              <a:rPr lang="fr-CA" dirty="0" smtClean="0">
                <a:solidFill>
                  <a:srgbClr val="7030A0"/>
                </a:solidFill>
              </a:rPr>
              <a:t> </a:t>
            </a:r>
            <a:r>
              <a:rPr lang="fr-CA" dirty="0" err="1" smtClean="0">
                <a:solidFill>
                  <a:srgbClr val="7030A0"/>
                </a:solidFill>
              </a:rPr>
              <a:t>it</a:t>
            </a:r>
            <a:r>
              <a:rPr lang="fr-CA" dirty="0" smtClean="0">
                <a:solidFill>
                  <a:srgbClr val="7030A0"/>
                </a:solidFill>
              </a:rPr>
              <a:t> </a:t>
            </a:r>
            <a:r>
              <a:rPr lang="fr-CA" dirty="0" err="1" smtClean="0">
                <a:solidFill>
                  <a:srgbClr val="7030A0"/>
                </a:solidFill>
              </a:rPr>
              <a:t>easier</a:t>
            </a:r>
            <a:r>
              <a:rPr lang="fr-CA" dirty="0">
                <a:solidFill>
                  <a:srgbClr val="7030A0"/>
                </a:solidFill>
              </a:rPr>
              <a:t>.</a:t>
            </a:r>
            <a:endParaRPr lang="fr-CA" dirty="0" smtClean="0">
              <a:solidFill>
                <a:srgbClr val="7030A0"/>
              </a:solidFill>
            </a:endParaRPr>
          </a:p>
          <a:p>
            <a:pPr marL="0" indent="0">
              <a:buNone/>
            </a:pPr>
            <a:endParaRPr lang="fr-CA" dirty="0" smtClean="0">
              <a:solidFill>
                <a:srgbClr val="E61E26"/>
              </a:solidFill>
            </a:endParaRPr>
          </a:p>
        </p:txBody>
      </p:sp>
    </p:spTree>
    <p:extLst>
      <p:ext uri="{BB962C8B-B14F-4D97-AF65-F5344CB8AC3E}">
        <p14:creationId xmlns:p14="http://schemas.microsoft.com/office/powerpoint/2010/main" val="37858499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7030A0"/>
                </a:solidFill>
                <a:latin typeface="Berlin Sans FB" pitchFamily="34" charset="0"/>
              </a:rPr>
              <a:t>Around the world</a:t>
            </a:r>
            <a:endParaRPr lang="en-AU" dirty="0">
              <a:solidFill>
                <a:srgbClr val="7030A0"/>
              </a:solidFill>
              <a:latin typeface="Berlin Sans FB" pitchFamily="34" charset="0"/>
            </a:endParaRPr>
          </a:p>
        </p:txBody>
      </p:sp>
      <p:sp>
        <p:nvSpPr>
          <p:cNvPr id="4" name="Rectangle 3"/>
          <p:cNvSpPr/>
          <p:nvPr/>
        </p:nvSpPr>
        <p:spPr>
          <a:xfrm>
            <a:off x="611560" y="1275606"/>
            <a:ext cx="7560840" cy="2677656"/>
          </a:xfrm>
          <a:prstGeom prst="rect">
            <a:avLst/>
          </a:prstGeom>
        </p:spPr>
        <p:txBody>
          <a:bodyPr wrap="square">
            <a:spAutoFit/>
          </a:bodyPr>
          <a:lstStyle/>
          <a:p>
            <a:pPr marL="0" indent="0">
              <a:buNone/>
            </a:pPr>
            <a:r>
              <a:rPr lang="en-AU" sz="2400" dirty="0" smtClean="0">
                <a:solidFill>
                  <a:srgbClr val="7030A0"/>
                </a:solidFill>
                <a:latin typeface="Berlin Sans FB" pitchFamily="34" charset="0"/>
              </a:rPr>
              <a:t>The whole class is in a circle.</a:t>
            </a:r>
          </a:p>
          <a:p>
            <a:pPr marL="0" indent="0">
              <a:buNone/>
            </a:pPr>
            <a:r>
              <a:rPr lang="en-AU" sz="2400" dirty="0" smtClean="0">
                <a:solidFill>
                  <a:srgbClr val="7030A0"/>
                </a:solidFill>
                <a:latin typeface="Berlin Sans FB" pitchFamily="34" charset="0"/>
              </a:rPr>
              <a:t>Select one student to stand up behind another student, it is their turn.</a:t>
            </a:r>
          </a:p>
          <a:p>
            <a:pPr marL="0" indent="0">
              <a:buNone/>
            </a:pPr>
            <a:r>
              <a:rPr lang="en-AU" sz="2400" dirty="0" smtClean="0">
                <a:solidFill>
                  <a:srgbClr val="7030A0"/>
                </a:solidFill>
                <a:latin typeface="Berlin Sans FB" pitchFamily="34" charset="0"/>
              </a:rPr>
              <a:t>Flip over 2 numbers. Students add these together and  calls out the answer as fast as possible. The winner moves on “Around the World”. To move they must justify their answer.</a:t>
            </a:r>
            <a:endParaRPr lang="en-AU" sz="2400" dirty="0">
              <a:solidFill>
                <a:srgbClr val="7030A0"/>
              </a:solidFill>
              <a:latin typeface="Berlin Sans FB" pitchFamily="34" charset="0"/>
            </a:endParaRPr>
          </a:p>
        </p:txBody>
      </p:sp>
    </p:spTree>
    <p:extLst>
      <p:ext uri="{BB962C8B-B14F-4D97-AF65-F5344CB8AC3E}">
        <p14:creationId xmlns:p14="http://schemas.microsoft.com/office/powerpoint/2010/main" val="8804660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sz="2400" dirty="0" smtClean="0">
                <a:solidFill>
                  <a:srgbClr val="7030A0"/>
                </a:solidFill>
                <a:latin typeface="Berlin Sans FB" pitchFamily="34" charset="0"/>
              </a:rPr>
              <a:t>Change the </a:t>
            </a:r>
            <a:r>
              <a:rPr lang="fr-CA" sz="2400" dirty="0" err="1" smtClean="0">
                <a:solidFill>
                  <a:srgbClr val="7030A0"/>
                </a:solidFill>
                <a:latin typeface="Berlin Sans FB" pitchFamily="34" charset="0"/>
              </a:rPr>
              <a:t>numbers</a:t>
            </a:r>
            <a:r>
              <a:rPr lang="fr-CA" sz="2400" dirty="0" smtClean="0">
                <a:solidFill>
                  <a:srgbClr val="7030A0"/>
                </a:solidFill>
                <a:latin typeface="Berlin Sans FB" pitchFamily="34" charset="0"/>
              </a:rPr>
              <a:t>.</a:t>
            </a:r>
          </a:p>
          <a:p>
            <a:endParaRPr lang="fr-CA" sz="2400" dirty="0" smtClean="0">
              <a:solidFill>
                <a:srgbClr val="7030A0"/>
              </a:solidFill>
              <a:latin typeface="Berlin Sans FB" pitchFamily="34" charset="0"/>
            </a:endParaRPr>
          </a:p>
          <a:p>
            <a:r>
              <a:rPr lang="fr-CA" sz="2400" dirty="0" smtClean="0">
                <a:solidFill>
                  <a:srgbClr val="7030A0"/>
                </a:solidFill>
                <a:latin typeface="Berlin Sans FB" pitchFamily="34" charset="0"/>
              </a:rPr>
              <a:t>Change </a:t>
            </a:r>
            <a:r>
              <a:rPr lang="fr-CA" sz="2400" dirty="0" err="1" smtClean="0">
                <a:solidFill>
                  <a:srgbClr val="7030A0"/>
                </a:solidFill>
                <a:latin typeface="Berlin Sans FB" pitchFamily="34" charset="0"/>
              </a:rPr>
              <a:t>what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is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called</a:t>
            </a:r>
            <a:r>
              <a:rPr lang="fr-CA" sz="2400" dirty="0" smtClean="0">
                <a:solidFill>
                  <a:srgbClr val="7030A0"/>
                </a:solidFill>
                <a:latin typeface="Berlin Sans FB" pitchFamily="34" charset="0"/>
              </a:rPr>
              <a:t> out </a:t>
            </a:r>
            <a:r>
              <a:rPr lang="fr-CA" sz="2400" dirty="0" err="1" smtClean="0">
                <a:solidFill>
                  <a:srgbClr val="7030A0"/>
                </a:solidFill>
                <a:latin typeface="Berlin Sans FB" pitchFamily="34" charset="0"/>
              </a:rPr>
              <a:t>from</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 to a </a:t>
            </a:r>
            <a:r>
              <a:rPr lang="fr-CA" sz="2400" dirty="0" err="1" smtClean="0">
                <a:solidFill>
                  <a:srgbClr val="7030A0"/>
                </a:solidFill>
                <a:latin typeface="Berlin Sans FB" pitchFamily="34" charset="0"/>
              </a:rPr>
              <a:t>problem</a:t>
            </a:r>
            <a:r>
              <a:rPr lang="fr-CA" sz="2400" dirty="0" smtClean="0">
                <a:solidFill>
                  <a:srgbClr val="7030A0"/>
                </a:solidFill>
                <a:latin typeface="Berlin Sans FB" pitchFamily="34" charset="0"/>
              </a:rPr>
              <a:t>. </a:t>
            </a:r>
          </a:p>
          <a:p>
            <a:endParaRPr lang="fr-CA" sz="2400" dirty="0" smtClean="0">
              <a:solidFill>
                <a:srgbClr val="7030A0"/>
              </a:solidFill>
              <a:latin typeface="Berlin Sans FB" pitchFamily="34" charset="0"/>
            </a:endParaRPr>
          </a:p>
          <a:p>
            <a:r>
              <a:rPr lang="fr-CA" sz="2400" dirty="0" smtClean="0">
                <a:solidFill>
                  <a:srgbClr val="7030A0"/>
                </a:solidFill>
                <a:latin typeface="Berlin Sans FB" pitchFamily="34" charset="0"/>
              </a:rPr>
              <a:t>Change the </a:t>
            </a:r>
            <a:r>
              <a:rPr lang="fr-CA" sz="2400" dirty="0" err="1" smtClean="0">
                <a:solidFill>
                  <a:srgbClr val="7030A0"/>
                </a:solidFill>
                <a:latin typeface="Berlin Sans FB" pitchFamily="34" charset="0"/>
              </a:rPr>
              <a:t>operation</a:t>
            </a:r>
            <a:endParaRPr lang="fr-CA" sz="2400" dirty="0" smtClean="0">
              <a:solidFill>
                <a:srgbClr val="7030A0"/>
              </a:solidFill>
              <a:latin typeface="Berlin Sans FB" pitchFamily="34" charset="0"/>
            </a:endParaRPr>
          </a:p>
          <a:p>
            <a:pPr marL="0" indent="0">
              <a:buNone/>
            </a:pPr>
            <a:endParaRPr lang="fr-CA" sz="2400" dirty="0" smtClean="0">
              <a:solidFill>
                <a:srgbClr val="7030A0"/>
              </a:solidFill>
              <a:latin typeface="Berlin Sans FB" pitchFamily="34" charset="0"/>
            </a:endParaRPr>
          </a:p>
          <a:p>
            <a:r>
              <a:rPr lang="fr-CA" sz="2400" dirty="0" smtClean="0">
                <a:solidFill>
                  <a:srgbClr val="7030A0"/>
                </a:solidFill>
                <a:latin typeface="Berlin Sans FB" pitchFamily="34" charset="0"/>
              </a:rPr>
              <a:t>Use </a:t>
            </a:r>
            <a:r>
              <a:rPr lang="fr-CA" sz="2400" dirty="0" err="1" smtClean="0">
                <a:solidFill>
                  <a:srgbClr val="7030A0"/>
                </a:solidFill>
                <a:latin typeface="Berlin Sans FB" pitchFamily="34" charset="0"/>
              </a:rPr>
              <a:t>numerals</a:t>
            </a:r>
            <a:r>
              <a:rPr lang="fr-CA" sz="2400" dirty="0" smtClean="0">
                <a:solidFill>
                  <a:srgbClr val="7030A0"/>
                </a:solidFill>
                <a:latin typeface="Berlin Sans FB" pitchFamily="34" charset="0"/>
              </a:rPr>
              <a:t> or </a:t>
            </a:r>
            <a:r>
              <a:rPr lang="fr-CA" sz="2400" dirty="0" err="1" smtClean="0">
                <a:solidFill>
                  <a:srgbClr val="7030A0"/>
                </a:solidFill>
                <a:latin typeface="Berlin Sans FB" pitchFamily="34" charset="0"/>
              </a:rPr>
              <a:t>subitising</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cards</a:t>
            </a:r>
            <a:endParaRPr lang="fr-CA" sz="2400" dirty="0" smtClean="0">
              <a:solidFill>
                <a:srgbClr val="7030A0"/>
              </a:solidFill>
              <a:latin typeface="Berlin Sans FB" pitchFamily="34" charset="0"/>
            </a:endParaRPr>
          </a:p>
          <a:p>
            <a:endParaRPr lang="fr-CA" dirty="0" smtClean="0">
              <a:solidFill>
                <a:srgbClr val="E61E26"/>
              </a:solidFill>
            </a:endParaRPr>
          </a:p>
        </p:txBody>
      </p:sp>
    </p:spTree>
    <p:extLst>
      <p:ext uri="{BB962C8B-B14F-4D97-AF65-F5344CB8AC3E}">
        <p14:creationId xmlns:p14="http://schemas.microsoft.com/office/powerpoint/2010/main" val="3425866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55576" y="123478"/>
            <a:ext cx="7859712" cy="857250"/>
          </a:xfrm>
        </p:spPr>
        <p:txBody>
          <a:bodyPr/>
          <a:lstStyle/>
          <a:p>
            <a:r>
              <a:rPr lang="fr-CA" dirty="0" err="1" smtClean="0">
                <a:solidFill>
                  <a:srgbClr val="7030A0"/>
                </a:solidFill>
                <a:latin typeface="Berlin Sans FB" pitchFamily="34" charset="0"/>
              </a:rPr>
              <a:t>Gameshow</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Numbers</a:t>
            </a:r>
            <a:endParaRPr lang="fr-CA" dirty="0" smtClean="0">
              <a:solidFill>
                <a:srgbClr val="7030A0"/>
              </a:solidFill>
              <a:latin typeface="Berlin Sans FB" pitchFamily="34" charset="0"/>
            </a:endParaRPr>
          </a:p>
        </p:txBody>
      </p:sp>
      <p:sp>
        <p:nvSpPr>
          <p:cNvPr id="5123" name="Content Placeholder 2"/>
          <p:cNvSpPr>
            <a:spLocks noGrp="1"/>
          </p:cNvSpPr>
          <p:nvPr>
            <p:ph idx="1"/>
          </p:nvPr>
        </p:nvSpPr>
        <p:spPr>
          <a:xfrm>
            <a:off x="611560" y="1131590"/>
            <a:ext cx="7859712" cy="3600400"/>
          </a:xfrm>
        </p:spPr>
        <p:txBody>
          <a:bodyPr/>
          <a:lstStyle/>
          <a:p>
            <a:pPr marL="0" indent="0">
              <a:buNone/>
            </a:pPr>
            <a:r>
              <a:rPr lang="fr-CA" sz="2400" dirty="0" smtClean="0">
                <a:solidFill>
                  <a:srgbClr val="7030A0"/>
                </a:solidFill>
                <a:latin typeface="Berlin Sans FB" pitchFamily="34" charset="0"/>
              </a:rPr>
              <a:t>Put class </a:t>
            </a:r>
            <a:r>
              <a:rPr lang="fr-CA" sz="2400" dirty="0" err="1" smtClean="0">
                <a:solidFill>
                  <a:srgbClr val="7030A0"/>
                </a:solidFill>
                <a:latin typeface="Berlin Sans FB" pitchFamily="34" charset="0"/>
              </a:rPr>
              <a:t>into</a:t>
            </a:r>
            <a:r>
              <a:rPr lang="fr-CA" sz="2400" dirty="0" smtClean="0">
                <a:solidFill>
                  <a:srgbClr val="7030A0"/>
                </a:solidFill>
                <a:latin typeface="Berlin Sans FB" pitchFamily="34" charset="0"/>
              </a:rPr>
              <a:t> groups of 3</a:t>
            </a:r>
          </a:p>
          <a:p>
            <a:pPr marL="0" indent="0">
              <a:buNone/>
            </a:pPr>
            <a:endParaRPr lang="fr-CA" sz="2400" dirty="0">
              <a:solidFill>
                <a:srgbClr val="7030A0"/>
              </a:solidFill>
              <a:latin typeface="Berlin Sans FB" pitchFamily="34" charset="0"/>
            </a:endParaRPr>
          </a:p>
          <a:p>
            <a:pPr marL="0" indent="0">
              <a:buNone/>
            </a:pPr>
            <a:r>
              <a:rPr lang="fr-CA" sz="2400" dirty="0" err="1" smtClean="0">
                <a:solidFill>
                  <a:srgbClr val="7030A0"/>
                </a:solidFill>
                <a:latin typeface="Berlin Sans FB" pitchFamily="34" charset="0"/>
              </a:rPr>
              <a:t>Provide</a:t>
            </a:r>
            <a:r>
              <a:rPr lang="fr-CA" sz="2400" dirty="0" smtClean="0">
                <a:solidFill>
                  <a:srgbClr val="7030A0"/>
                </a:solidFill>
                <a:latin typeface="Berlin Sans FB" pitchFamily="34" charset="0"/>
              </a:rPr>
              <a:t> one group </a:t>
            </a:r>
            <a:r>
              <a:rPr lang="fr-CA" sz="2400" dirty="0" err="1" smtClean="0">
                <a:solidFill>
                  <a:srgbClr val="7030A0"/>
                </a:solidFill>
                <a:latin typeface="Berlin Sans FB" pitchFamily="34" charset="0"/>
              </a:rPr>
              <a:t>member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with</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calculator</a:t>
            </a:r>
            <a:r>
              <a:rPr lang="fr-CA" sz="2400" dirty="0" smtClean="0">
                <a:solidFill>
                  <a:srgbClr val="7030A0"/>
                </a:solidFill>
                <a:latin typeface="Berlin Sans FB" pitchFamily="34" charset="0"/>
              </a:rPr>
              <a:t>, one </a:t>
            </a:r>
            <a:r>
              <a:rPr lang="fr-CA" sz="2400" dirty="0" err="1" smtClean="0">
                <a:solidFill>
                  <a:srgbClr val="7030A0"/>
                </a:solidFill>
                <a:latin typeface="Berlin Sans FB" pitchFamily="34" charset="0"/>
              </a:rPr>
              <a:t>with</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whiteboard</a:t>
            </a:r>
            <a:r>
              <a:rPr lang="fr-CA" sz="2400" dirty="0" smtClean="0">
                <a:solidFill>
                  <a:srgbClr val="7030A0"/>
                </a:solidFill>
                <a:latin typeface="Berlin Sans FB" pitchFamily="34" charset="0"/>
              </a:rPr>
              <a:t> and one </a:t>
            </a:r>
            <a:r>
              <a:rPr lang="fr-CA" sz="2400" dirty="0" err="1" smtClean="0">
                <a:solidFill>
                  <a:srgbClr val="7030A0"/>
                </a:solidFill>
                <a:latin typeface="Berlin Sans FB" pitchFamily="34" charset="0"/>
              </a:rPr>
              <a:t>with</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counters</a:t>
            </a:r>
            <a:r>
              <a:rPr lang="fr-CA" sz="2400" dirty="0" smtClean="0">
                <a:solidFill>
                  <a:srgbClr val="7030A0"/>
                </a:solidFill>
                <a:latin typeface="Berlin Sans FB" pitchFamily="34" charset="0"/>
              </a:rPr>
              <a:t>.</a:t>
            </a:r>
            <a:endParaRPr lang="fr-CA" sz="2400" dirty="0">
              <a:solidFill>
                <a:srgbClr val="7030A0"/>
              </a:solidFill>
              <a:latin typeface="Berlin Sans FB" pitchFamily="34" charset="0"/>
            </a:endParaRPr>
          </a:p>
          <a:p>
            <a:pPr marL="0" indent="0">
              <a:buNone/>
            </a:pPr>
            <a:endParaRPr lang="fr-CA" sz="2400" dirty="0" smtClean="0">
              <a:solidFill>
                <a:srgbClr val="7030A0"/>
              </a:solidFill>
              <a:latin typeface="Berlin Sans FB" pitchFamily="34" charset="0"/>
            </a:endParaRPr>
          </a:p>
          <a:p>
            <a:pPr marL="0" indent="0">
              <a:buNone/>
            </a:pPr>
            <a:r>
              <a:rPr lang="fr-CA" sz="2400" dirty="0" smtClean="0">
                <a:solidFill>
                  <a:srgbClr val="7030A0"/>
                </a:solidFill>
                <a:latin typeface="Berlin Sans FB" pitchFamily="34" charset="0"/>
              </a:rPr>
              <a:t>Call out a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students</a:t>
            </a:r>
            <a:r>
              <a:rPr lang="fr-CA" sz="2400" dirty="0" smtClean="0">
                <a:solidFill>
                  <a:srgbClr val="7030A0"/>
                </a:solidFill>
                <a:latin typeface="Berlin Sans FB" pitchFamily="34" charset="0"/>
              </a:rPr>
              <a:t> must </a:t>
            </a:r>
            <a:r>
              <a:rPr lang="fr-CA" sz="2400" dirty="0" err="1" smtClean="0">
                <a:solidFill>
                  <a:srgbClr val="7030A0"/>
                </a:solidFill>
                <a:latin typeface="Berlin Sans FB" pitchFamily="34" charset="0"/>
              </a:rPr>
              <a:t>represent</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number</a:t>
            </a:r>
            <a:r>
              <a:rPr lang="fr-CA" sz="2400" dirty="0" smtClean="0">
                <a:solidFill>
                  <a:srgbClr val="7030A0"/>
                </a:solidFill>
                <a:latin typeface="Berlin Sans FB" pitchFamily="34" charset="0"/>
              </a:rPr>
              <a:t> as a </a:t>
            </a:r>
            <a:r>
              <a:rPr lang="fr-CA" sz="2400" dirty="0" err="1" smtClean="0">
                <a:solidFill>
                  <a:srgbClr val="7030A0"/>
                </a:solidFill>
                <a:latin typeface="Berlin Sans FB" pitchFamily="34" charset="0"/>
              </a:rPr>
              <a:t>numeral</a:t>
            </a:r>
            <a:r>
              <a:rPr lang="fr-CA" sz="2400" dirty="0" smtClean="0">
                <a:solidFill>
                  <a:srgbClr val="7030A0"/>
                </a:solidFill>
                <a:latin typeface="Berlin Sans FB" pitchFamily="34" charset="0"/>
              </a:rPr>
              <a:t>, on the </a:t>
            </a:r>
            <a:r>
              <a:rPr lang="fr-CA" sz="2400" dirty="0" err="1" smtClean="0">
                <a:solidFill>
                  <a:srgbClr val="7030A0"/>
                </a:solidFill>
                <a:latin typeface="Berlin Sans FB" pitchFamily="34" charset="0"/>
              </a:rPr>
              <a:t>calculator</a:t>
            </a:r>
            <a:r>
              <a:rPr lang="fr-CA" sz="2400" dirty="0" smtClean="0">
                <a:solidFill>
                  <a:srgbClr val="7030A0"/>
                </a:solidFill>
                <a:latin typeface="Berlin Sans FB" pitchFamily="34" charset="0"/>
              </a:rPr>
              <a:t> and as a collection.</a:t>
            </a:r>
          </a:p>
          <a:p>
            <a:pPr marL="0" indent="0">
              <a:buNone/>
            </a:pPr>
            <a:endParaRPr lang="fr-CA" sz="2400" dirty="0" smtClean="0">
              <a:solidFill>
                <a:srgbClr val="E61E26"/>
              </a:solidFill>
            </a:endParaRPr>
          </a:p>
        </p:txBody>
      </p:sp>
    </p:spTree>
    <p:extLst>
      <p:ext uri="{BB962C8B-B14F-4D97-AF65-F5344CB8AC3E}">
        <p14:creationId xmlns:p14="http://schemas.microsoft.com/office/powerpoint/2010/main" val="2025528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rPr>
              <a:t>Change the </a:t>
            </a:r>
            <a:r>
              <a:rPr lang="fr-CA" dirty="0" err="1" smtClean="0">
                <a:solidFill>
                  <a:srgbClr val="7030A0"/>
                </a:solidFill>
              </a:rPr>
              <a:t>numbers</a:t>
            </a:r>
            <a:r>
              <a:rPr lang="fr-CA" dirty="0" smtClean="0">
                <a:solidFill>
                  <a:srgbClr val="7030A0"/>
                </a:solidFill>
              </a:rPr>
              <a:t>.</a:t>
            </a:r>
          </a:p>
          <a:p>
            <a:endParaRPr lang="fr-CA" dirty="0" smtClean="0">
              <a:solidFill>
                <a:srgbClr val="7030A0"/>
              </a:solidFill>
            </a:endParaRPr>
          </a:p>
          <a:p>
            <a:r>
              <a:rPr lang="fr-CA" dirty="0" smtClean="0">
                <a:solidFill>
                  <a:srgbClr val="7030A0"/>
                </a:solidFill>
              </a:rPr>
              <a:t>Change the </a:t>
            </a:r>
            <a:r>
              <a:rPr lang="fr-CA" dirty="0" err="1" smtClean="0">
                <a:solidFill>
                  <a:srgbClr val="7030A0"/>
                </a:solidFill>
              </a:rPr>
              <a:t>materials</a:t>
            </a:r>
            <a:r>
              <a:rPr lang="fr-CA" dirty="0" smtClean="0">
                <a:solidFill>
                  <a:srgbClr val="7030A0"/>
                </a:solidFill>
              </a:rPr>
              <a:t>.</a:t>
            </a:r>
          </a:p>
          <a:p>
            <a:r>
              <a:rPr lang="fr-CA" dirty="0" smtClean="0">
                <a:solidFill>
                  <a:srgbClr val="7030A0"/>
                </a:solidFill>
              </a:rPr>
              <a:t>Change </a:t>
            </a:r>
            <a:r>
              <a:rPr lang="fr-CA" dirty="0" err="1" smtClean="0">
                <a:solidFill>
                  <a:srgbClr val="7030A0"/>
                </a:solidFill>
              </a:rPr>
              <a:t>from</a:t>
            </a:r>
            <a:r>
              <a:rPr lang="fr-CA" dirty="0" smtClean="0">
                <a:solidFill>
                  <a:srgbClr val="7030A0"/>
                </a:solidFill>
              </a:rPr>
              <a:t> </a:t>
            </a:r>
            <a:r>
              <a:rPr lang="fr-CA" dirty="0" err="1" smtClean="0">
                <a:solidFill>
                  <a:srgbClr val="7030A0"/>
                </a:solidFill>
              </a:rPr>
              <a:t>numbers</a:t>
            </a:r>
            <a:r>
              <a:rPr lang="fr-CA" dirty="0" smtClean="0">
                <a:solidFill>
                  <a:srgbClr val="7030A0"/>
                </a:solidFill>
              </a:rPr>
              <a:t> to </a:t>
            </a:r>
            <a:r>
              <a:rPr lang="fr-CA" dirty="0" err="1" smtClean="0">
                <a:solidFill>
                  <a:srgbClr val="7030A0"/>
                </a:solidFill>
              </a:rPr>
              <a:t>shapes</a:t>
            </a:r>
            <a:r>
              <a:rPr lang="fr-CA" dirty="0" smtClean="0">
                <a:solidFill>
                  <a:srgbClr val="7030A0"/>
                </a:solidFill>
              </a:rPr>
              <a:t>. </a:t>
            </a:r>
            <a:r>
              <a:rPr lang="fr-CA" dirty="0" err="1" smtClean="0">
                <a:solidFill>
                  <a:srgbClr val="7030A0"/>
                </a:solidFill>
              </a:rPr>
              <a:t>Draw</a:t>
            </a:r>
            <a:r>
              <a:rPr lang="fr-CA" dirty="0" smtClean="0">
                <a:solidFill>
                  <a:srgbClr val="7030A0"/>
                </a:solidFill>
              </a:rPr>
              <a:t> the </a:t>
            </a:r>
            <a:r>
              <a:rPr lang="fr-CA" dirty="0" err="1" smtClean="0">
                <a:solidFill>
                  <a:srgbClr val="7030A0"/>
                </a:solidFill>
              </a:rPr>
              <a:t>shape</a:t>
            </a:r>
            <a:r>
              <a:rPr lang="fr-CA" dirty="0" smtClean="0">
                <a:solidFill>
                  <a:srgbClr val="7030A0"/>
                </a:solidFill>
              </a:rPr>
              <a:t>, </a:t>
            </a:r>
            <a:r>
              <a:rPr lang="fr-CA" dirty="0" err="1" smtClean="0">
                <a:solidFill>
                  <a:srgbClr val="7030A0"/>
                </a:solidFill>
              </a:rPr>
              <a:t>make</a:t>
            </a:r>
            <a:r>
              <a:rPr lang="fr-CA" dirty="0" smtClean="0">
                <a:solidFill>
                  <a:srgbClr val="7030A0"/>
                </a:solidFill>
              </a:rPr>
              <a:t> the </a:t>
            </a:r>
            <a:r>
              <a:rPr lang="fr-CA" dirty="0" err="1" smtClean="0">
                <a:solidFill>
                  <a:srgbClr val="7030A0"/>
                </a:solidFill>
              </a:rPr>
              <a:t>shape</a:t>
            </a:r>
            <a:r>
              <a:rPr lang="fr-CA" dirty="0" smtClean="0">
                <a:solidFill>
                  <a:srgbClr val="7030A0"/>
                </a:solidFill>
              </a:rPr>
              <a:t>, </a:t>
            </a:r>
            <a:r>
              <a:rPr lang="fr-CA" dirty="0" err="1" smtClean="0">
                <a:solidFill>
                  <a:srgbClr val="7030A0"/>
                </a:solidFill>
              </a:rPr>
              <a:t>list</a:t>
            </a:r>
            <a:r>
              <a:rPr lang="fr-CA" dirty="0" smtClean="0">
                <a:solidFill>
                  <a:srgbClr val="7030A0"/>
                </a:solidFill>
              </a:rPr>
              <a:t> the </a:t>
            </a:r>
            <a:r>
              <a:rPr lang="fr-CA" dirty="0" err="1" smtClean="0">
                <a:solidFill>
                  <a:srgbClr val="7030A0"/>
                </a:solidFill>
              </a:rPr>
              <a:t>shapes</a:t>
            </a:r>
            <a:r>
              <a:rPr lang="fr-CA" dirty="0" smtClean="0">
                <a:solidFill>
                  <a:srgbClr val="7030A0"/>
                </a:solidFill>
              </a:rPr>
              <a:t> </a:t>
            </a:r>
            <a:r>
              <a:rPr lang="fr-CA" dirty="0" err="1" smtClean="0">
                <a:solidFill>
                  <a:srgbClr val="7030A0"/>
                </a:solidFill>
              </a:rPr>
              <a:t>properties</a:t>
            </a:r>
            <a:endParaRPr lang="fr-CA" dirty="0" smtClean="0">
              <a:solidFill>
                <a:srgbClr val="7030A0"/>
              </a:solidFill>
            </a:endParaRPr>
          </a:p>
        </p:txBody>
      </p:sp>
    </p:spTree>
    <p:extLst>
      <p:ext uri="{BB962C8B-B14F-4D97-AF65-F5344CB8AC3E}">
        <p14:creationId xmlns:p14="http://schemas.microsoft.com/office/powerpoint/2010/main" val="24560413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9752" y="195486"/>
            <a:ext cx="4392488" cy="830997"/>
          </a:xfrm>
          <a:prstGeom prst="rect">
            <a:avLst/>
          </a:prstGeom>
        </p:spPr>
        <p:txBody>
          <a:bodyPr wrap="square">
            <a:spAutoFit/>
          </a:bodyPr>
          <a:lstStyle/>
          <a:p>
            <a:pPr algn="ctr"/>
            <a:r>
              <a:rPr lang="fr-CA" sz="4800" dirty="0" err="1" smtClean="0">
                <a:solidFill>
                  <a:srgbClr val="7030A0"/>
                </a:solidFill>
                <a:latin typeface="Berlin Sans FB" pitchFamily="34" charset="0"/>
              </a:rPr>
              <a:t>Relays</a:t>
            </a:r>
            <a:endParaRPr lang="en-AU" sz="4800" dirty="0"/>
          </a:p>
        </p:txBody>
      </p:sp>
      <p:sp>
        <p:nvSpPr>
          <p:cNvPr id="3" name="Content Placeholder 2"/>
          <p:cNvSpPr txBox="1">
            <a:spLocks/>
          </p:cNvSpPr>
          <p:nvPr/>
        </p:nvSpPr>
        <p:spPr>
          <a:xfrm>
            <a:off x="611560" y="1131590"/>
            <a:ext cx="7859712" cy="3600400"/>
          </a:xfrm>
          <a:prstGeom prst="rect">
            <a:avLst/>
          </a:prstGeom>
        </p:spPr>
        <p:txBody>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fr-CA" sz="2400" dirty="0" smtClean="0">
                <a:solidFill>
                  <a:srgbClr val="7030A0"/>
                </a:solidFill>
                <a:latin typeface="Berlin Sans FB" pitchFamily="34" charset="0"/>
              </a:rPr>
              <a:t>Put class </a:t>
            </a:r>
            <a:r>
              <a:rPr lang="fr-CA" sz="2400" dirty="0" err="1" smtClean="0">
                <a:solidFill>
                  <a:srgbClr val="7030A0"/>
                </a:solidFill>
                <a:latin typeface="Berlin Sans FB" pitchFamily="34" charset="0"/>
              </a:rPr>
              <a:t>into</a:t>
            </a:r>
            <a:r>
              <a:rPr lang="fr-CA" sz="2400" dirty="0" smtClean="0">
                <a:solidFill>
                  <a:srgbClr val="7030A0"/>
                </a:solidFill>
                <a:latin typeface="Berlin Sans FB" pitchFamily="34" charset="0"/>
              </a:rPr>
              <a:t> groups of 3 or 4</a:t>
            </a:r>
          </a:p>
          <a:p>
            <a:pPr marL="0" indent="0">
              <a:buFont typeface="Arial" charset="0"/>
              <a:buNone/>
            </a:pPr>
            <a:r>
              <a:rPr lang="fr-CA" sz="2400" dirty="0" err="1" smtClean="0">
                <a:solidFill>
                  <a:srgbClr val="7030A0"/>
                </a:solidFill>
                <a:latin typeface="Berlin Sans FB" pitchFamily="34" charset="0"/>
              </a:rPr>
              <a:t>Separate</a:t>
            </a:r>
            <a:r>
              <a:rPr lang="fr-CA" sz="2400" dirty="0" smtClean="0">
                <a:solidFill>
                  <a:srgbClr val="7030A0"/>
                </a:solidFill>
                <a:latin typeface="Berlin Sans FB" pitchFamily="34" charset="0"/>
              </a:rPr>
              <a:t> the groups </a:t>
            </a:r>
            <a:r>
              <a:rPr lang="fr-CA" sz="2400" dirty="0" err="1" smtClean="0">
                <a:solidFill>
                  <a:srgbClr val="7030A0"/>
                </a:solidFill>
                <a:latin typeface="Berlin Sans FB" pitchFamily="34" charset="0"/>
              </a:rPr>
              <a:t>around</a:t>
            </a:r>
            <a:r>
              <a:rPr lang="fr-CA" sz="2400" dirty="0" smtClean="0">
                <a:solidFill>
                  <a:srgbClr val="7030A0"/>
                </a:solidFill>
                <a:latin typeface="Berlin Sans FB" pitchFamily="34" charset="0"/>
              </a:rPr>
              <a:t> the room. In the middle of the room have a group of </a:t>
            </a:r>
            <a:r>
              <a:rPr lang="fr-CA" sz="2400" dirty="0" err="1" smtClean="0">
                <a:solidFill>
                  <a:srgbClr val="7030A0"/>
                </a:solidFill>
                <a:latin typeface="Berlin Sans FB" pitchFamily="34" charset="0"/>
              </a:rPr>
              <a:t>problems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enough</a:t>
            </a:r>
            <a:r>
              <a:rPr lang="fr-CA" sz="2400" dirty="0" smtClean="0">
                <a:solidFill>
                  <a:srgbClr val="7030A0"/>
                </a:solidFill>
                <a:latin typeface="Berlin Sans FB" pitchFamily="34" charset="0"/>
              </a:rPr>
              <a:t> sets to </a:t>
            </a:r>
            <a:r>
              <a:rPr lang="fr-CA" sz="2400" dirty="0" err="1" smtClean="0">
                <a:solidFill>
                  <a:srgbClr val="7030A0"/>
                </a:solidFill>
                <a:latin typeface="Berlin Sans FB" pitchFamily="34" charset="0"/>
              </a:rPr>
              <a:t>allow</a:t>
            </a:r>
            <a:r>
              <a:rPr lang="fr-CA" sz="2400" dirty="0" smtClean="0">
                <a:solidFill>
                  <a:srgbClr val="7030A0"/>
                </a:solidFill>
                <a:latin typeface="Berlin Sans FB" pitchFamily="34" charset="0"/>
              </a:rPr>
              <a:t> for one for </a:t>
            </a:r>
            <a:r>
              <a:rPr lang="fr-CA" sz="2400" dirty="0" err="1" smtClean="0">
                <a:solidFill>
                  <a:srgbClr val="7030A0"/>
                </a:solidFill>
                <a:latin typeface="Berlin Sans FB" pitchFamily="34" charset="0"/>
              </a:rPr>
              <a:t>each</a:t>
            </a:r>
            <a:r>
              <a:rPr lang="fr-CA" sz="2400" dirty="0" smtClean="0">
                <a:solidFill>
                  <a:srgbClr val="7030A0"/>
                </a:solidFill>
                <a:latin typeface="Berlin Sans FB" pitchFamily="34" charset="0"/>
              </a:rPr>
              <a:t> group).</a:t>
            </a:r>
          </a:p>
          <a:p>
            <a:pPr marL="0" indent="0">
              <a:buFont typeface="Arial" charset="0"/>
              <a:buNone/>
            </a:pPr>
            <a:endParaRPr lang="fr-CA" sz="2400" dirty="0">
              <a:solidFill>
                <a:srgbClr val="7030A0"/>
              </a:solidFill>
              <a:latin typeface="Berlin Sans FB" pitchFamily="34" charset="0"/>
            </a:endParaRPr>
          </a:p>
          <a:p>
            <a:pPr marL="0" indent="0">
              <a:buFont typeface="Arial" charset="0"/>
              <a:buNone/>
            </a:pPr>
            <a:r>
              <a:rPr lang="fr-CA" sz="2400" dirty="0" smtClean="0">
                <a:solidFill>
                  <a:srgbClr val="7030A0"/>
                </a:solidFill>
                <a:latin typeface="Berlin Sans FB" pitchFamily="34" charset="0"/>
              </a:rPr>
              <a:t>On  ‘GO! ’ one </a:t>
            </a:r>
            <a:r>
              <a:rPr lang="fr-CA" sz="2400" dirty="0" err="1" smtClean="0">
                <a:solidFill>
                  <a:srgbClr val="7030A0"/>
                </a:solidFill>
                <a:latin typeface="Berlin Sans FB" pitchFamily="34" charset="0"/>
              </a:rPr>
              <a:t>student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runs</a:t>
            </a:r>
            <a:r>
              <a:rPr lang="fr-CA" sz="2400" dirty="0" smtClean="0">
                <a:solidFill>
                  <a:srgbClr val="7030A0"/>
                </a:solidFill>
                <a:latin typeface="Berlin Sans FB" pitchFamily="34" charset="0"/>
              </a:rPr>
              <a:t> in and </a:t>
            </a:r>
            <a:r>
              <a:rPr lang="fr-CA" sz="2400" dirty="0" err="1" smtClean="0">
                <a:solidFill>
                  <a:srgbClr val="7030A0"/>
                </a:solidFill>
                <a:latin typeface="Berlin Sans FB" pitchFamily="34" charset="0"/>
              </a:rPr>
              <a:t>takes</a:t>
            </a:r>
            <a:r>
              <a:rPr lang="fr-CA" sz="2400" dirty="0" smtClean="0">
                <a:solidFill>
                  <a:srgbClr val="7030A0"/>
                </a:solidFill>
                <a:latin typeface="Berlin Sans FB" pitchFamily="34" charset="0"/>
              </a:rPr>
              <a:t> the first </a:t>
            </a:r>
            <a:r>
              <a:rPr lang="fr-CA" sz="2400" dirty="0" err="1" smtClean="0">
                <a:solidFill>
                  <a:srgbClr val="7030A0"/>
                </a:solidFill>
                <a:latin typeface="Berlin Sans FB" pitchFamily="34" charset="0"/>
              </a:rPr>
              <a:t>problem</a:t>
            </a:r>
            <a:r>
              <a:rPr lang="fr-CA" sz="2400" dirty="0" smtClean="0">
                <a:solidFill>
                  <a:srgbClr val="7030A0"/>
                </a:solidFill>
                <a:latin typeface="Berlin Sans FB" pitchFamily="34" charset="0"/>
              </a:rPr>
              <a:t> and </a:t>
            </a:r>
            <a:r>
              <a:rPr lang="fr-CA" sz="2400" dirty="0" err="1" smtClean="0">
                <a:solidFill>
                  <a:srgbClr val="7030A0"/>
                </a:solidFill>
                <a:latin typeface="Berlin Sans FB" pitchFamily="34" charset="0"/>
              </a:rPr>
              <a:t>runs</a:t>
            </a:r>
            <a:r>
              <a:rPr lang="fr-CA" sz="2400" dirty="0" smtClean="0">
                <a:solidFill>
                  <a:srgbClr val="7030A0"/>
                </a:solidFill>
                <a:latin typeface="Berlin Sans FB" pitchFamily="34" charset="0"/>
              </a:rPr>
              <a:t> back to </a:t>
            </a:r>
            <a:r>
              <a:rPr lang="fr-CA" sz="2400" dirty="0" err="1" smtClean="0">
                <a:solidFill>
                  <a:srgbClr val="7030A0"/>
                </a:solidFill>
                <a:latin typeface="Berlin Sans FB" pitchFamily="34" charset="0"/>
              </a:rPr>
              <a:t>their</a:t>
            </a:r>
            <a:r>
              <a:rPr lang="fr-CA" sz="2400" dirty="0" smtClean="0">
                <a:solidFill>
                  <a:srgbClr val="7030A0"/>
                </a:solidFill>
                <a:latin typeface="Berlin Sans FB" pitchFamily="34" charset="0"/>
              </a:rPr>
              <a:t> group.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answer</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then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run</a:t>
            </a:r>
            <a:r>
              <a:rPr lang="fr-CA" sz="2400" dirty="0" smtClean="0">
                <a:solidFill>
                  <a:srgbClr val="7030A0"/>
                </a:solidFill>
                <a:latin typeface="Berlin Sans FB" pitchFamily="34" charset="0"/>
              </a:rPr>
              <a:t> in </a:t>
            </a:r>
            <a:r>
              <a:rPr lang="fr-CA" sz="2400" dirty="0" err="1" smtClean="0">
                <a:solidFill>
                  <a:srgbClr val="7030A0"/>
                </a:solidFill>
                <a:latin typeface="Berlin Sans FB" pitchFamily="34" charset="0"/>
              </a:rPr>
              <a:t>get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it</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checked</a:t>
            </a:r>
            <a:r>
              <a:rPr lang="fr-CA" sz="2400" dirty="0" smtClean="0">
                <a:solidFill>
                  <a:srgbClr val="7030A0"/>
                </a:solidFill>
                <a:latin typeface="Berlin Sans FB" pitchFamily="34" charset="0"/>
              </a:rPr>
              <a:t> and </a:t>
            </a:r>
            <a:r>
              <a:rPr lang="fr-CA" sz="2400" dirty="0" err="1" smtClean="0">
                <a:solidFill>
                  <a:srgbClr val="7030A0"/>
                </a:solidFill>
                <a:latin typeface="Berlin Sans FB" pitchFamily="34" charset="0"/>
              </a:rPr>
              <a:t>then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take</a:t>
            </a:r>
            <a:r>
              <a:rPr lang="fr-CA" sz="2400" dirty="0" smtClean="0">
                <a:solidFill>
                  <a:srgbClr val="7030A0"/>
                </a:solidFill>
                <a:latin typeface="Berlin Sans FB" pitchFamily="34" charset="0"/>
              </a:rPr>
              <a:t> the </a:t>
            </a:r>
            <a:r>
              <a:rPr lang="fr-CA" sz="2400" dirty="0" err="1" smtClean="0">
                <a:solidFill>
                  <a:srgbClr val="7030A0"/>
                </a:solidFill>
                <a:latin typeface="Berlin Sans FB" pitchFamily="34" charset="0"/>
              </a:rPr>
              <a:t>next</a:t>
            </a:r>
            <a:r>
              <a:rPr lang="fr-CA" sz="2400" dirty="0" smtClean="0">
                <a:solidFill>
                  <a:srgbClr val="7030A0"/>
                </a:solidFill>
                <a:latin typeface="Berlin Sans FB" pitchFamily="34" charset="0"/>
              </a:rPr>
              <a:t> question if </a:t>
            </a:r>
            <a:r>
              <a:rPr lang="fr-CA" sz="2400" dirty="0" err="1" smtClean="0">
                <a:solidFill>
                  <a:srgbClr val="7030A0"/>
                </a:solidFill>
                <a:latin typeface="Berlin Sans FB" pitchFamily="34" charset="0"/>
              </a:rPr>
              <a:t>they</a:t>
            </a:r>
            <a:r>
              <a:rPr lang="fr-CA" sz="2400" dirty="0" smtClean="0">
                <a:solidFill>
                  <a:srgbClr val="7030A0"/>
                </a:solidFill>
                <a:latin typeface="Berlin Sans FB" pitchFamily="34" charset="0"/>
              </a:rPr>
              <a:t> are correct.</a:t>
            </a:r>
          </a:p>
          <a:p>
            <a:pPr marL="0" indent="0">
              <a:buFont typeface="Arial" charset="0"/>
              <a:buNone/>
            </a:pPr>
            <a:endParaRPr lang="fr-CA" sz="2400" dirty="0" smtClean="0">
              <a:solidFill>
                <a:srgbClr val="7030A0"/>
              </a:solidFill>
              <a:latin typeface="Berlin Sans FB" pitchFamily="34" charset="0"/>
            </a:endParaRPr>
          </a:p>
          <a:p>
            <a:pPr marL="0" indent="0">
              <a:buFont typeface="Arial" charset="0"/>
              <a:buNone/>
            </a:pPr>
            <a:endParaRPr lang="fr-CA" sz="2400" dirty="0" smtClean="0">
              <a:solidFill>
                <a:srgbClr val="E61E26"/>
              </a:solidFill>
            </a:endParaRPr>
          </a:p>
        </p:txBody>
      </p:sp>
    </p:spTree>
    <p:extLst>
      <p:ext uri="{BB962C8B-B14F-4D97-AF65-F5344CB8AC3E}">
        <p14:creationId xmlns:p14="http://schemas.microsoft.com/office/powerpoint/2010/main" val="23299861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rPr>
              <a:t>One </a:t>
            </a:r>
            <a:r>
              <a:rPr lang="fr-CA" dirty="0" err="1" smtClean="0">
                <a:solidFill>
                  <a:srgbClr val="7030A0"/>
                </a:solidFill>
              </a:rPr>
              <a:t>is</a:t>
            </a:r>
            <a:r>
              <a:rPr lang="fr-CA" dirty="0" smtClean="0">
                <a:solidFill>
                  <a:srgbClr val="7030A0"/>
                </a:solidFill>
              </a:rPr>
              <a:t> a </a:t>
            </a:r>
            <a:r>
              <a:rPr lang="fr-CA" dirty="0" err="1" smtClean="0">
                <a:solidFill>
                  <a:srgbClr val="7030A0"/>
                </a:solidFill>
              </a:rPr>
              <a:t>Snail</a:t>
            </a:r>
            <a:r>
              <a:rPr lang="fr-CA" dirty="0" smtClean="0">
                <a:solidFill>
                  <a:srgbClr val="7030A0"/>
                </a:solidFill>
              </a:rPr>
              <a:t>, 10 </a:t>
            </a:r>
            <a:r>
              <a:rPr lang="fr-CA" dirty="0" err="1" smtClean="0">
                <a:solidFill>
                  <a:srgbClr val="7030A0"/>
                </a:solidFill>
              </a:rPr>
              <a:t>is</a:t>
            </a:r>
            <a:r>
              <a:rPr lang="fr-CA" dirty="0" smtClean="0">
                <a:solidFill>
                  <a:srgbClr val="7030A0"/>
                </a:solidFill>
              </a:rPr>
              <a:t> a </a:t>
            </a:r>
            <a:r>
              <a:rPr lang="fr-CA" dirty="0" err="1" smtClean="0">
                <a:solidFill>
                  <a:srgbClr val="7030A0"/>
                </a:solidFill>
              </a:rPr>
              <a:t>Crab</a:t>
            </a:r>
            <a:r>
              <a:rPr lang="fr-CA" dirty="0" smtClean="0">
                <a:solidFill>
                  <a:srgbClr val="7030A0"/>
                </a:solidFill>
              </a:rPr>
              <a:t>.</a:t>
            </a:r>
          </a:p>
          <a:p>
            <a:r>
              <a:rPr lang="fr-CA" dirty="0" smtClean="0">
                <a:solidFill>
                  <a:srgbClr val="7030A0"/>
                </a:solidFill>
              </a:rPr>
              <a:t>A </a:t>
            </a:r>
            <a:r>
              <a:rPr lang="fr-CA" dirty="0" err="1" smtClean="0">
                <a:solidFill>
                  <a:srgbClr val="7030A0"/>
                </a:solidFill>
              </a:rPr>
              <a:t>variety</a:t>
            </a:r>
            <a:r>
              <a:rPr lang="fr-CA" dirty="0" smtClean="0">
                <a:solidFill>
                  <a:srgbClr val="7030A0"/>
                </a:solidFill>
              </a:rPr>
              <a:t> of </a:t>
            </a:r>
            <a:r>
              <a:rPr lang="fr-CA" dirty="0" err="1" smtClean="0">
                <a:solidFill>
                  <a:srgbClr val="7030A0"/>
                </a:solidFill>
              </a:rPr>
              <a:t>different</a:t>
            </a:r>
            <a:r>
              <a:rPr lang="fr-CA" dirty="0" smtClean="0">
                <a:solidFill>
                  <a:srgbClr val="7030A0"/>
                </a:solidFill>
              </a:rPr>
              <a:t> questions </a:t>
            </a:r>
            <a:r>
              <a:rPr lang="fr-CA" dirty="0" err="1" smtClean="0">
                <a:solidFill>
                  <a:srgbClr val="7030A0"/>
                </a:solidFill>
              </a:rPr>
              <a:t>that</a:t>
            </a:r>
            <a:r>
              <a:rPr lang="fr-CA" dirty="0" smtClean="0">
                <a:solidFill>
                  <a:srgbClr val="7030A0"/>
                </a:solidFill>
              </a:rPr>
              <a:t> are open </a:t>
            </a:r>
            <a:r>
              <a:rPr lang="fr-CA" dirty="0" err="1" smtClean="0">
                <a:solidFill>
                  <a:srgbClr val="7030A0"/>
                </a:solidFill>
              </a:rPr>
              <a:t>ended</a:t>
            </a:r>
            <a:r>
              <a:rPr lang="fr-CA" dirty="0" smtClean="0">
                <a:solidFill>
                  <a:srgbClr val="7030A0"/>
                </a:solidFill>
              </a:rPr>
              <a:t>. </a:t>
            </a:r>
          </a:p>
          <a:p>
            <a:r>
              <a:rPr lang="fr-CA" dirty="0" err="1" smtClean="0">
                <a:solidFill>
                  <a:srgbClr val="7030A0"/>
                </a:solidFill>
              </a:rPr>
              <a:t>Make</a:t>
            </a:r>
            <a:r>
              <a:rPr lang="fr-CA" dirty="0" smtClean="0">
                <a:solidFill>
                  <a:srgbClr val="7030A0"/>
                </a:solidFill>
              </a:rPr>
              <a:t> </a:t>
            </a:r>
            <a:r>
              <a:rPr lang="fr-CA" dirty="0" err="1" smtClean="0">
                <a:solidFill>
                  <a:srgbClr val="7030A0"/>
                </a:solidFill>
              </a:rPr>
              <a:t>shapes</a:t>
            </a:r>
            <a:r>
              <a:rPr lang="fr-CA" dirty="0" smtClean="0">
                <a:solidFill>
                  <a:srgbClr val="7030A0"/>
                </a:solidFill>
              </a:rPr>
              <a:t>, </a:t>
            </a:r>
            <a:r>
              <a:rPr lang="fr-CA" dirty="0" err="1" smtClean="0">
                <a:solidFill>
                  <a:srgbClr val="7030A0"/>
                </a:solidFill>
              </a:rPr>
              <a:t>provide</a:t>
            </a:r>
            <a:r>
              <a:rPr lang="fr-CA" dirty="0" smtClean="0">
                <a:solidFill>
                  <a:srgbClr val="7030A0"/>
                </a:solidFill>
              </a:rPr>
              <a:t> </a:t>
            </a:r>
            <a:r>
              <a:rPr lang="fr-CA" dirty="0" err="1" smtClean="0">
                <a:solidFill>
                  <a:srgbClr val="7030A0"/>
                </a:solidFill>
              </a:rPr>
              <a:t>with</a:t>
            </a:r>
            <a:r>
              <a:rPr lang="fr-CA" dirty="0" smtClean="0">
                <a:solidFill>
                  <a:srgbClr val="7030A0"/>
                </a:solidFill>
              </a:rPr>
              <a:t> </a:t>
            </a:r>
            <a:r>
              <a:rPr lang="fr-CA" dirty="0" err="1" smtClean="0">
                <a:solidFill>
                  <a:srgbClr val="7030A0"/>
                </a:solidFill>
              </a:rPr>
              <a:t>shape</a:t>
            </a:r>
            <a:r>
              <a:rPr lang="fr-CA" dirty="0" smtClean="0">
                <a:solidFill>
                  <a:srgbClr val="7030A0"/>
                </a:solidFill>
              </a:rPr>
              <a:t> </a:t>
            </a:r>
            <a:r>
              <a:rPr lang="fr-CA" dirty="0" err="1" smtClean="0">
                <a:solidFill>
                  <a:srgbClr val="7030A0"/>
                </a:solidFill>
              </a:rPr>
              <a:t>properties</a:t>
            </a:r>
            <a:r>
              <a:rPr lang="fr-CA" dirty="0" smtClean="0">
                <a:solidFill>
                  <a:srgbClr val="7030A0"/>
                </a:solidFill>
              </a:rPr>
              <a:t> and </a:t>
            </a:r>
            <a:r>
              <a:rPr lang="fr-CA" dirty="0" err="1" smtClean="0">
                <a:solidFill>
                  <a:srgbClr val="7030A0"/>
                </a:solidFill>
              </a:rPr>
              <a:t>they</a:t>
            </a:r>
            <a:r>
              <a:rPr lang="fr-CA" dirty="0" smtClean="0">
                <a:solidFill>
                  <a:srgbClr val="7030A0"/>
                </a:solidFill>
              </a:rPr>
              <a:t> </a:t>
            </a:r>
            <a:r>
              <a:rPr lang="fr-CA" dirty="0" err="1" smtClean="0">
                <a:solidFill>
                  <a:srgbClr val="7030A0"/>
                </a:solidFill>
              </a:rPr>
              <a:t>need</a:t>
            </a:r>
            <a:r>
              <a:rPr lang="fr-CA" dirty="0" smtClean="0">
                <a:solidFill>
                  <a:srgbClr val="7030A0"/>
                </a:solidFill>
              </a:rPr>
              <a:t> to </a:t>
            </a:r>
            <a:r>
              <a:rPr lang="fr-CA" dirty="0" err="1" smtClean="0">
                <a:solidFill>
                  <a:srgbClr val="7030A0"/>
                </a:solidFill>
              </a:rPr>
              <a:t>create</a:t>
            </a:r>
            <a:r>
              <a:rPr lang="fr-CA" dirty="0" smtClean="0">
                <a:solidFill>
                  <a:srgbClr val="7030A0"/>
                </a:solidFill>
              </a:rPr>
              <a:t> a </a:t>
            </a:r>
            <a:r>
              <a:rPr lang="fr-CA" dirty="0" err="1" smtClean="0">
                <a:solidFill>
                  <a:srgbClr val="7030A0"/>
                </a:solidFill>
              </a:rPr>
              <a:t>shape</a:t>
            </a:r>
            <a:r>
              <a:rPr lang="fr-CA" dirty="0" smtClean="0">
                <a:solidFill>
                  <a:srgbClr val="7030A0"/>
                </a:solidFill>
              </a:rPr>
              <a:t> </a:t>
            </a:r>
            <a:r>
              <a:rPr lang="fr-CA" dirty="0" err="1" smtClean="0">
                <a:solidFill>
                  <a:srgbClr val="7030A0"/>
                </a:solidFill>
              </a:rPr>
              <a:t>from</a:t>
            </a:r>
            <a:r>
              <a:rPr lang="fr-CA" dirty="0" smtClean="0">
                <a:solidFill>
                  <a:srgbClr val="7030A0"/>
                </a:solidFill>
              </a:rPr>
              <a:t> </a:t>
            </a:r>
            <a:r>
              <a:rPr lang="fr-CA" dirty="0" err="1" smtClean="0">
                <a:solidFill>
                  <a:srgbClr val="7030A0"/>
                </a:solidFill>
              </a:rPr>
              <a:t>this</a:t>
            </a:r>
            <a:r>
              <a:rPr lang="fr-CA" dirty="0" smtClean="0">
                <a:solidFill>
                  <a:srgbClr val="7030A0"/>
                </a:solidFill>
              </a:rPr>
              <a:t>.</a:t>
            </a:r>
          </a:p>
        </p:txBody>
      </p:sp>
    </p:spTree>
    <p:extLst>
      <p:ext uri="{BB962C8B-B14F-4D97-AF65-F5344CB8AC3E}">
        <p14:creationId xmlns:p14="http://schemas.microsoft.com/office/powerpoint/2010/main" val="39028354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55576" y="1275606"/>
            <a:ext cx="7992888" cy="1361306"/>
          </a:xfrm>
        </p:spPr>
        <p:txBody>
          <a:bodyPr/>
          <a:lstStyle/>
          <a:p>
            <a:r>
              <a:rPr lang="fr-CA" sz="7200" dirty="0" smtClean="0">
                <a:solidFill>
                  <a:srgbClr val="7030A0"/>
                </a:solidFill>
                <a:latin typeface="Berlin Sans FB" pitchFamily="34" charset="0"/>
              </a:rPr>
              <a:t>Small Group </a:t>
            </a:r>
            <a:r>
              <a:rPr lang="fr-CA" sz="7200" dirty="0" err="1" smtClean="0">
                <a:solidFill>
                  <a:srgbClr val="7030A0"/>
                </a:solidFill>
                <a:latin typeface="Berlin Sans FB" pitchFamily="34" charset="0"/>
              </a:rPr>
              <a:t>Games</a:t>
            </a:r>
            <a:endParaRPr lang="fr-CA" sz="7200" dirty="0" smtClean="0">
              <a:solidFill>
                <a:srgbClr val="7030A0"/>
              </a:solidFill>
              <a:latin typeface="Berlin Sans FB" pitchFamily="34" charset="0"/>
            </a:endParaRPr>
          </a:p>
        </p:txBody>
      </p:sp>
    </p:spTree>
    <p:extLst>
      <p:ext uri="{BB962C8B-B14F-4D97-AF65-F5344CB8AC3E}">
        <p14:creationId xmlns:p14="http://schemas.microsoft.com/office/powerpoint/2010/main" val="20255284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7030A0"/>
                </a:solidFill>
                <a:latin typeface="Berlin Sans FB" pitchFamily="34" charset="0"/>
              </a:rPr>
              <a:t>More or Less, the Same!</a:t>
            </a:r>
            <a:endParaRPr lang="en-AU" dirty="0">
              <a:solidFill>
                <a:srgbClr val="7030A0"/>
              </a:solidFill>
              <a:latin typeface="Berlin Sans FB" pitchFamily="34" charset="0"/>
            </a:endParaRPr>
          </a:p>
        </p:txBody>
      </p:sp>
      <p:sp>
        <p:nvSpPr>
          <p:cNvPr id="3" name="Content Placeholder 2"/>
          <p:cNvSpPr>
            <a:spLocks noGrp="1"/>
          </p:cNvSpPr>
          <p:nvPr>
            <p:ph idx="1"/>
          </p:nvPr>
        </p:nvSpPr>
        <p:spPr/>
        <p:txBody>
          <a:bodyPr/>
          <a:lstStyle/>
          <a:p>
            <a:pPr marL="0" indent="0">
              <a:buNone/>
            </a:pPr>
            <a:r>
              <a:rPr lang="en-AU" sz="2400" dirty="0" smtClean="0">
                <a:solidFill>
                  <a:srgbClr val="7030A0"/>
                </a:solidFill>
              </a:rPr>
              <a:t>Roll the dice.</a:t>
            </a:r>
          </a:p>
          <a:p>
            <a:pPr marL="0" indent="0">
              <a:buNone/>
            </a:pPr>
            <a:endParaRPr lang="en-AU" sz="2400" dirty="0">
              <a:solidFill>
                <a:srgbClr val="7030A0"/>
              </a:solidFill>
            </a:endParaRPr>
          </a:p>
          <a:p>
            <a:pPr marL="0" indent="0">
              <a:buNone/>
            </a:pPr>
            <a:r>
              <a:rPr lang="en-AU" sz="2400" dirty="0" smtClean="0">
                <a:solidFill>
                  <a:srgbClr val="7030A0"/>
                </a:solidFill>
              </a:rPr>
              <a:t>Choose your word – more, less or same.</a:t>
            </a:r>
          </a:p>
          <a:p>
            <a:pPr marL="0" indent="0">
              <a:buNone/>
            </a:pPr>
            <a:endParaRPr lang="en-AU" sz="2400" dirty="0">
              <a:solidFill>
                <a:srgbClr val="7030A0"/>
              </a:solidFill>
            </a:endParaRPr>
          </a:p>
          <a:p>
            <a:pPr marL="0" indent="0">
              <a:buNone/>
            </a:pPr>
            <a:r>
              <a:rPr lang="en-AU" sz="2400" dirty="0">
                <a:solidFill>
                  <a:srgbClr val="7030A0"/>
                </a:solidFill>
              </a:rPr>
              <a:t>Turn a card over from the deck</a:t>
            </a:r>
            <a:r>
              <a:rPr lang="en-AU" sz="2400" dirty="0" smtClean="0">
                <a:solidFill>
                  <a:srgbClr val="7030A0"/>
                </a:solidFill>
              </a:rPr>
              <a:t>. If you were correct, take a counter. If not continue round the circle.</a:t>
            </a:r>
            <a:endParaRPr lang="en-AU" sz="2400" dirty="0">
              <a:solidFill>
                <a:srgbClr val="7030A0"/>
              </a:solidFill>
            </a:endParaRPr>
          </a:p>
        </p:txBody>
      </p:sp>
    </p:spTree>
    <p:extLst>
      <p:ext uri="{BB962C8B-B14F-4D97-AF65-F5344CB8AC3E}">
        <p14:creationId xmlns:p14="http://schemas.microsoft.com/office/powerpoint/2010/main" val="37068236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E61E26"/>
                </a:solidFill>
              </a:rPr>
              <a:t> </a:t>
            </a:r>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sz="2400" dirty="0" err="1" smtClean="0">
                <a:solidFill>
                  <a:srgbClr val="7030A0"/>
                </a:solidFill>
                <a:latin typeface="Berlin Sans FB" pitchFamily="34" charset="0"/>
              </a:rPr>
              <a:t>Instead</a:t>
            </a:r>
            <a:r>
              <a:rPr lang="fr-CA" sz="2400" dirty="0" smtClean="0">
                <a:solidFill>
                  <a:srgbClr val="7030A0"/>
                </a:solidFill>
                <a:latin typeface="Berlin Sans FB" pitchFamily="34" charset="0"/>
              </a:rPr>
              <a:t> of </a:t>
            </a:r>
            <a:r>
              <a:rPr lang="fr-CA" sz="2400" dirty="0" err="1" smtClean="0">
                <a:solidFill>
                  <a:srgbClr val="7030A0"/>
                </a:solidFill>
                <a:latin typeface="Berlin Sans FB" pitchFamily="34" charset="0"/>
              </a:rPr>
              <a:t>using</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deck</a:t>
            </a:r>
            <a:r>
              <a:rPr lang="fr-CA" sz="2400" dirty="0" smtClean="0">
                <a:solidFill>
                  <a:srgbClr val="7030A0"/>
                </a:solidFill>
                <a:latin typeface="Berlin Sans FB" pitchFamily="34" charset="0"/>
              </a:rPr>
              <a:t> of </a:t>
            </a:r>
            <a:r>
              <a:rPr lang="fr-CA" sz="2400" dirty="0" err="1" smtClean="0">
                <a:solidFill>
                  <a:srgbClr val="7030A0"/>
                </a:solidFill>
                <a:latin typeface="Berlin Sans FB" pitchFamily="34" charset="0"/>
              </a:rPr>
              <a:t>cards</a:t>
            </a:r>
            <a:r>
              <a:rPr lang="fr-CA" sz="2400" dirty="0">
                <a:solidFill>
                  <a:srgbClr val="7030A0"/>
                </a:solidFill>
                <a:latin typeface="Berlin Sans FB" pitchFamily="34" charset="0"/>
              </a:rPr>
              <a:t> </a:t>
            </a:r>
            <a:r>
              <a:rPr lang="fr-CA" sz="2400" dirty="0" smtClean="0">
                <a:solidFill>
                  <a:srgbClr val="7030A0"/>
                </a:solidFill>
                <a:latin typeface="Berlin Sans FB" pitchFamily="34" charset="0"/>
              </a:rPr>
              <a:t>use ¼ as the marker for more or </a:t>
            </a:r>
            <a:r>
              <a:rPr lang="fr-CA" sz="2400" dirty="0" err="1" smtClean="0">
                <a:solidFill>
                  <a:srgbClr val="7030A0"/>
                </a:solidFill>
                <a:latin typeface="Berlin Sans FB" pitchFamily="34" charset="0"/>
              </a:rPr>
              <a:t>less</a:t>
            </a:r>
            <a:r>
              <a:rPr lang="fr-CA" sz="2400" dirty="0" smtClean="0">
                <a:solidFill>
                  <a:srgbClr val="7030A0"/>
                </a:solidFill>
                <a:latin typeface="Berlin Sans FB" pitchFamily="34" charset="0"/>
              </a:rPr>
              <a:t> and a fraction </a:t>
            </a:r>
            <a:r>
              <a:rPr lang="fr-CA" sz="2400" dirty="0" err="1" smtClean="0">
                <a:solidFill>
                  <a:srgbClr val="7030A0"/>
                </a:solidFill>
                <a:latin typeface="Berlin Sans FB" pitchFamily="34" charset="0"/>
              </a:rPr>
              <a:t>dice</a:t>
            </a:r>
            <a:r>
              <a:rPr lang="fr-CA" sz="2400" dirty="0" smtClean="0">
                <a:solidFill>
                  <a:srgbClr val="7030A0"/>
                </a:solidFill>
                <a:latin typeface="Berlin Sans FB" pitchFamily="34" charset="0"/>
              </a:rPr>
              <a:t> to roll. </a:t>
            </a:r>
            <a:r>
              <a:rPr lang="fr-CA" sz="2400" dirty="0" err="1" smtClean="0">
                <a:solidFill>
                  <a:srgbClr val="7030A0"/>
                </a:solidFill>
                <a:latin typeface="Berlin Sans FB" pitchFamily="34" charset="0"/>
              </a:rPr>
              <a:t>Instead</a:t>
            </a:r>
            <a:r>
              <a:rPr lang="fr-CA" sz="2400" dirty="0" smtClean="0">
                <a:solidFill>
                  <a:srgbClr val="7030A0"/>
                </a:solidFill>
                <a:latin typeface="Berlin Sans FB" pitchFamily="34" charset="0"/>
              </a:rPr>
              <a:t> of </a:t>
            </a:r>
            <a:r>
              <a:rPr lang="fr-CA" sz="2400" dirty="0" err="1" smtClean="0">
                <a:solidFill>
                  <a:srgbClr val="7030A0"/>
                </a:solidFill>
                <a:latin typeface="Berlin Sans FB" pitchFamily="34" charset="0"/>
              </a:rPr>
              <a:t>taking</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counters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students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can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take</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fractional</a:t>
            </a:r>
            <a:r>
              <a:rPr lang="fr-CA" sz="2400" dirty="0" smtClean="0">
                <a:solidFill>
                  <a:srgbClr val="7030A0"/>
                </a:solidFill>
                <a:latin typeface="Berlin Sans FB" pitchFamily="34" charset="0"/>
              </a:rPr>
              <a:t> parts to </a:t>
            </a:r>
            <a:r>
              <a:rPr lang="fr-CA" sz="2400" dirty="0" err="1" smtClean="0">
                <a:solidFill>
                  <a:srgbClr val="7030A0"/>
                </a:solidFill>
                <a:latin typeface="Berlin Sans FB" pitchFamily="34" charset="0"/>
              </a:rPr>
              <a:t>try</a:t>
            </a:r>
            <a:r>
              <a:rPr lang="fr-CA" sz="2400" dirty="0" smtClean="0">
                <a:solidFill>
                  <a:srgbClr val="7030A0"/>
                </a:solidFill>
                <a:latin typeface="Berlin Sans FB" pitchFamily="34" charset="0"/>
              </a:rPr>
              <a:t> and </a:t>
            </a:r>
            <a:r>
              <a:rPr lang="fr-CA" sz="2400" dirty="0" err="1" smtClean="0">
                <a:solidFill>
                  <a:srgbClr val="7030A0"/>
                </a:solidFill>
                <a:latin typeface="Berlin Sans FB" pitchFamily="34" charset="0"/>
              </a:rPr>
              <a:t>make</a:t>
            </a:r>
            <a:r>
              <a:rPr lang="fr-CA" sz="2400" dirty="0" smtClean="0">
                <a:solidFill>
                  <a:srgbClr val="7030A0"/>
                </a:solidFill>
                <a:latin typeface="Berlin Sans FB" pitchFamily="34" charset="0"/>
              </a:rPr>
              <a:t> a </a:t>
            </a:r>
            <a:r>
              <a:rPr lang="fr-CA" sz="2400" dirty="0" err="1" smtClean="0">
                <a:solidFill>
                  <a:srgbClr val="7030A0"/>
                </a:solidFill>
                <a:latin typeface="Berlin Sans FB" pitchFamily="34" charset="0"/>
              </a:rPr>
              <a:t>whole</a:t>
            </a:r>
            <a:r>
              <a:rPr lang="fr-CA" sz="2400" dirty="0" smtClean="0">
                <a:solidFill>
                  <a:srgbClr val="7030A0"/>
                </a:solidFill>
                <a:latin typeface="Berlin Sans FB" pitchFamily="34" charset="0"/>
              </a:rPr>
              <a:t>. This </a:t>
            </a:r>
            <a:r>
              <a:rPr lang="fr-CA" sz="2400" dirty="0" err="1" smtClean="0">
                <a:solidFill>
                  <a:srgbClr val="7030A0"/>
                </a:solidFill>
                <a:latin typeface="Berlin Sans FB" pitchFamily="34" charset="0"/>
              </a:rPr>
              <a:t>can</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work</a:t>
            </a:r>
            <a:r>
              <a:rPr lang="fr-CA" sz="2400" dirty="0" smtClean="0">
                <a:solidFill>
                  <a:srgbClr val="7030A0"/>
                </a:solidFill>
                <a:latin typeface="Berlin Sans FB" pitchFamily="34" charset="0"/>
              </a:rPr>
              <a:t> for </a:t>
            </a:r>
            <a:r>
              <a:rPr lang="fr-CA" sz="2400" dirty="0" err="1" smtClean="0">
                <a:solidFill>
                  <a:srgbClr val="7030A0"/>
                </a:solidFill>
                <a:latin typeface="Berlin Sans FB" pitchFamily="34" charset="0"/>
              </a:rPr>
              <a:t>decimal</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numbers</a:t>
            </a:r>
            <a:r>
              <a:rPr lang="fr-CA" sz="2400" dirty="0" smtClean="0">
                <a:solidFill>
                  <a:srgbClr val="7030A0"/>
                </a:solidFill>
                <a:latin typeface="Berlin Sans FB" pitchFamily="34" charset="0"/>
              </a:rPr>
              <a:t> </a:t>
            </a:r>
            <a:r>
              <a:rPr lang="fr-CA" sz="2400" dirty="0" err="1" smtClean="0">
                <a:solidFill>
                  <a:srgbClr val="7030A0"/>
                </a:solidFill>
                <a:latin typeface="Berlin Sans FB" pitchFamily="34" charset="0"/>
              </a:rPr>
              <a:t>also</a:t>
            </a:r>
            <a:r>
              <a:rPr lang="fr-CA" sz="2400" dirty="0" smtClean="0">
                <a:solidFill>
                  <a:srgbClr val="7030A0"/>
                </a:solidFill>
                <a:latin typeface="Berlin Sans FB" pitchFamily="34" charset="0"/>
              </a:rPr>
              <a:t>.</a:t>
            </a:r>
          </a:p>
          <a:p>
            <a:pPr marL="0" indent="0">
              <a:buNone/>
            </a:pPr>
            <a:endParaRPr lang="fr-CA" dirty="0" smtClean="0">
              <a:solidFill>
                <a:srgbClr val="E61E26"/>
              </a:solidFill>
            </a:endParaRPr>
          </a:p>
        </p:txBody>
      </p:sp>
    </p:spTree>
    <p:extLst>
      <p:ext uri="{BB962C8B-B14F-4D97-AF65-F5344CB8AC3E}">
        <p14:creationId xmlns:p14="http://schemas.microsoft.com/office/powerpoint/2010/main" val="38587791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848" y="195486"/>
            <a:ext cx="8229600" cy="857250"/>
          </a:xfrm>
        </p:spPr>
        <p:txBody>
          <a:bodyPr/>
          <a:lstStyle/>
          <a:p>
            <a:r>
              <a:rPr lang="en-AU" dirty="0" smtClean="0">
                <a:solidFill>
                  <a:srgbClr val="7030A0"/>
                </a:solidFill>
                <a:latin typeface="Berlin Sans FB" pitchFamily="34" charset="0"/>
              </a:rPr>
              <a:t>No Score!</a:t>
            </a:r>
            <a:endParaRPr lang="en-AU" dirty="0">
              <a:solidFill>
                <a:srgbClr val="7030A0"/>
              </a:solidFill>
              <a:latin typeface="Berlin Sans FB" pitchFamily="34" charset="0"/>
            </a:endParaRPr>
          </a:p>
        </p:txBody>
      </p:sp>
      <p:sp>
        <p:nvSpPr>
          <p:cNvPr id="4" name="Rectangle 3"/>
          <p:cNvSpPr/>
          <p:nvPr/>
        </p:nvSpPr>
        <p:spPr>
          <a:xfrm>
            <a:off x="683568" y="915566"/>
            <a:ext cx="7920880" cy="1754326"/>
          </a:xfrm>
          <a:prstGeom prst="rect">
            <a:avLst/>
          </a:prstGeom>
        </p:spPr>
        <p:txBody>
          <a:bodyPr wrap="square">
            <a:spAutoFit/>
          </a:bodyPr>
          <a:lstStyle/>
          <a:p>
            <a:r>
              <a:rPr lang="en-AU" dirty="0" smtClean="0">
                <a:solidFill>
                  <a:srgbClr val="7030A0"/>
                </a:solidFill>
                <a:latin typeface="Berlin Sans FB" pitchFamily="34" charset="0"/>
              </a:rPr>
              <a:t>Provide students with the following template</a:t>
            </a:r>
          </a:p>
          <a:p>
            <a:endParaRPr lang="en-AU" dirty="0"/>
          </a:p>
          <a:p>
            <a:endParaRPr lang="en-AU" dirty="0" smtClean="0"/>
          </a:p>
          <a:p>
            <a:endParaRPr lang="en-AU" dirty="0"/>
          </a:p>
          <a:p>
            <a:endParaRPr lang="en-AU" dirty="0" smtClean="0"/>
          </a:p>
          <a:p>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403989057"/>
              </p:ext>
            </p:extLst>
          </p:nvPr>
        </p:nvGraphicFramePr>
        <p:xfrm>
          <a:off x="899592" y="1563638"/>
          <a:ext cx="6096000" cy="155956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ctr"/>
                      <a:r>
                        <a:rPr lang="en-AU" dirty="0" smtClean="0"/>
                        <a:t>Less</a:t>
                      </a:r>
                      <a:endParaRPr lang="en-AU" dirty="0"/>
                    </a:p>
                  </a:txBody>
                  <a:tcPr/>
                </a:tc>
                <a:tc>
                  <a:txBody>
                    <a:bodyPr/>
                    <a:lstStyle/>
                    <a:p>
                      <a:pPr algn="ctr"/>
                      <a:r>
                        <a:rPr lang="en-AU" dirty="0" smtClean="0"/>
                        <a:t>More</a:t>
                      </a:r>
                      <a:endParaRPr lang="en-AU" dirty="0"/>
                    </a:p>
                  </a:txBody>
                  <a:tcPr/>
                </a:tc>
              </a:tr>
              <a:tr h="370840">
                <a:tc>
                  <a:txBody>
                    <a:bodyPr/>
                    <a:lstStyle/>
                    <a:p>
                      <a:endParaRPr lang="en-AU" dirty="0" smtClean="0"/>
                    </a:p>
                    <a:p>
                      <a:endParaRPr lang="en-AU" dirty="0" smtClean="0"/>
                    </a:p>
                    <a:p>
                      <a:endParaRPr lang="en-AU" dirty="0" smtClean="0"/>
                    </a:p>
                    <a:p>
                      <a:endParaRPr lang="en-AU" dirty="0"/>
                    </a:p>
                  </a:txBody>
                  <a:tcPr/>
                </a:tc>
                <a:tc>
                  <a:txBody>
                    <a:bodyPr/>
                    <a:lstStyle/>
                    <a:p>
                      <a:endParaRPr lang="en-AU" dirty="0"/>
                    </a:p>
                  </a:txBody>
                  <a:tcPr/>
                </a:tc>
              </a:tr>
            </a:tbl>
          </a:graphicData>
        </a:graphic>
      </p:graphicFrame>
      <p:sp>
        <p:nvSpPr>
          <p:cNvPr id="7" name="Rectangle 6"/>
          <p:cNvSpPr/>
          <p:nvPr/>
        </p:nvSpPr>
        <p:spPr>
          <a:xfrm>
            <a:off x="3491880" y="1531119"/>
            <a:ext cx="947445" cy="523220"/>
          </a:xfrm>
          <a:prstGeom prst="rect">
            <a:avLst/>
          </a:prstGeom>
          <a:noFill/>
        </p:spPr>
        <p:txBody>
          <a:bodyPr wrap="square" lIns="91440" tIns="45720" rIns="91440" bIns="45720">
            <a:spAutoFit/>
          </a:bodyPr>
          <a:lstStyle/>
          <a:p>
            <a:pPr algn="ct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10</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TextBox 7"/>
          <p:cNvSpPr txBox="1"/>
          <p:nvPr/>
        </p:nvSpPr>
        <p:spPr>
          <a:xfrm>
            <a:off x="827584" y="3363838"/>
            <a:ext cx="6768752" cy="1477328"/>
          </a:xfrm>
          <a:prstGeom prst="rect">
            <a:avLst/>
          </a:prstGeom>
          <a:noFill/>
        </p:spPr>
        <p:txBody>
          <a:bodyPr wrap="square" rtlCol="0">
            <a:spAutoFit/>
          </a:bodyPr>
          <a:lstStyle/>
          <a:p>
            <a:r>
              <a:rPr lang="en-AU" dirty="0" smtClean="0">
                <a:solidFill>
                  <a:srgbClr val="7030A0"/>
                </a:solidFill>
                <a:latin typeface="Berlin Sans FB" pitchFamily="34" charset="0"/>
              </a:rPr>
              <a:t>Students flip over 2 cards from a playing deck. They add these together. They place the number on the template. If they get 10 it is NO SCORE!</a:t>
            </a:r>
          </a:p>
          <a:p>
            <a:endParaRPr lang="en-AU" dirty="0">
              <a:solidFill>
                <a:srgbClr val="7030A0"/>
              </a:solidFill>
              <a:latin typeface="Berlin Sans FB" pitchFamily="34" charset="0"/>
            </a:endParaRPr>
          </a:p>
          <a:p>
            <a:r>
              <a:rPr lang="en-AU" dirty="0" smtClean="0">
                <a:solidFill>
                  <a:srgbClr val="7030A0"/>
                </a:solidFill>
                <a:latin typeface="Berlin Sans FB" pitchFamily="34" charset="0"/>
              </a:rPr>
              <a:t>The person with the most numbers in “More” wins!</a:t>
            </a:r>
            <a:endParaRPr lang="en-AU" dirty="0">
              <a:solidFill>
                <a:srgbClr val="7030A0"/>
              </a:solidFill>
              <a:latin typeface="Berlin Sans FB" pitchFamily="34" charset="0"/>
            </a:endParaRPr>
          </a:p>
        </p:txBody>
      </p:sp>
    </p:spTree>
    <p:extLst>
      <p:ext uri="{BB962C8B-B14F-4D97-AF65-F5344CB8AC3E}">
        <p14:creationId xmlns:p14="http://schemas.microsoft.com/office/powerpoint/2010/main" val="17104985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dirty="0" err="1" smtClean="0">
                <a:solidFill>
                  <a:srgbClr val="7030A0"/>
                </a:solidFill>
                <a:latin typeface="Berlin Sans FB" pitchFamily="34" charset="0"/>
              </a:rPr>
              <a:t>Get</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students</a:t>
            </a:r>
            <a:r>
              <a:rPr lang="fr-CA" dirty="0" smtClean="0">
                <a:solidFill>
                  <a:srgbClr val="7030A0"/>
                </a:solidFill>
                <a:latin typeface="Berlin Sans FB" pitchFamily="34" charset="0"/>
              </a:rPr>
              <a:t> to </a:t>
            </a:r>
            <a:r>
              <a:rPr lang="fr-CA" dirty="0" err="1" smtClean="0">
                <a:solidFill>
                  <a:srgbClr val="7030A0"/>
                </a:solidFill>
                <a:latin typeface="Berlin Sans FB" pitchFamily="34" charset="0"/>
              </a:rPr>
              <a:t>add</a:t>
            </a:r>
            <a:r>
              <a:rPr lang="fr-CA" dirty="0" smtClean="0">
                <a:solidFill>
                  <a:srgbClr val="7030A0"/>
                </a:solidFill>
                <a:latin typeface="Berlin Sans FB" pitchFamily="34" charset="0"/>
              </a:rPr>
              <a:t> the </a:t>
            </a:r>
            <a:r>
              <a:rPr lang="fr-CA" dirty="0" err="1" smtClean="0">
                <a:solidFill>
                  <a:srgbClr val="7030A0"/>
                </a:solidFill>
                <a:latin typeface="Berlin Sans FB" pitchFamily="34" charset="0"/>
              </a:rPr>
              <a:t>entire</a:t>
            </a:r>
            <a:r>
              <a:rPr lang="fr-CA" dirty="0" smtClean="0">
                <a:solidFill>
                  <a:srgbClr val="7030A0"/>
                </a:solidFill>
                <a:latin typeface="Berlin Sans FB" pitchFamily="34" charset="0"/>
              </a:rPr>
              <a:t> scores </a:t>
            </a:r>
            <a:r>
              <a:rPr lang="fr-CA" dirty="0" err="1" smtClean="0">
                <a:solidFill>
                  <a:srgbClr val="7030A0"/>
                </a:solidFill>
                <a:latin typeface="Berlin Sans FB" pitchFamily="34" charset="0"/>
              </a:rPr>
              <a:t>together</a:t>
            </a:r>
            <a:r>
              <a:rPr lang="fr-CA" dirty="0">
                <a:solidFill>
                  <a:srgbClr val="7030A0"/>
                </a:solidFill>
                <a:latin typeface="Berlin Sans FB" pitchFamily="34" charset="0"/>
              </a:rPr>
              <a:t> </a:t>
            </a:r>
            <a:r>
              <a:rPr lang="fr-CA" dirty="0" smtClean="0">
                <a:solidFill>
                  <a:srgbClr val="7030A0"/>
                </a:solidFill>
                <a:latin typeface="Berlin Sans FB" pitchFamily="34" charset="0"/>
              </a:rPr>
              <a:t>to </a:t>
            </a:r>
            <a:r>
              <a:rPr lang="fr-CA" dirty="0" err="1" smtClean="0">
                <a:solidFill>
                  <a:srgbClr val="7030A0"/>
                </a:solidFill>
                <a:latin typeface="Berlin Sans FB" pitchFamily="34" charset="0"/>
              </a:rPr>
              <a:t>determine</a:t>
            </a:r>
            <a:r>
              <a:rPr lang="fr-CA" dirty="0" smtClean="0">
                <a:solidFill>
                  <a:srgbClr val="7030A0"/>
                </a:solidFill>
                <a:latin typeface="Berlin Sans FB" pitchFamily="34" charset="0"/>
              </a:rPr>
              <a:t> the winner.</a:t>
            </a:r>
          </a:p>
          <a:p>
            <a:r>
              <a:rPr lang="fr-CA" dirty="0" smtClean="0">
                <a:solidFill>
                  <a:srgbClr val="7030A0"/>
                </a:solidFill>
                <a:latin typeface="Berlin Sans FB" pitchFamily="34" charset="0"/>
              </a:rPr>
              <a:t>Use </a:t>
            </a:r>
            <a:r>
              <a:rPr lang="fr-CA" dirty="0" err="1" smtClean="0">
                <a:solidFill>
                  <a:srgbClr val="7030A0"/>
                </a:solidFill>
                <a:latin typeface="Berlin Sans FB" pitchFamily="34" charset="0"/>
              </a:rPr>
              <a:t>dice</a:t>
            </a:r>
            <a:r>
              <a:rPr lang="fr-CA" dirty="0" smtClean="0">
                <a:solidFill>
                  <a:srgbClr val="7030A0"/>
                </a:solidFill>
                <a:latin typeface="Berlin Sans FB" pitchFamily="34" charset="0"/>
              </a:rPr>
              <a:t> and </a:t>
            </a:r>
            <a:r>
              <a:rPr lang="fr-CA" dirty="0" err="1" smtClean="0">
                <a:solidFill>
                  <a:srgbClr val="7030A0"/>
                </a:solidFill>
                <a:latin typeface="Berlin Sans FB" pitchFamily="34" charset="0"/>
              </a:rPr>
              <a:t>get</a:t>
            </a:r>
            <a:r>
              <a:rPr lang="fr-CA" dirty="0" smtClean="0">
                <a:solidFill>
                  <a:srgbClr val="7030A0"/>
                </a:solidFill>
                <a:latin typeface="Berlin Sans FB" pitchFamily="34" charset="0"/>
              </a:rPr>
              <a:t> </a:t>
            </a:r>
            <a:r>
              <a:rPr lang="fr-CA" dirty="0" err="1" smtClean="0">
                <a:solidFill>
                  <a:srgbClr val="7030A0"/>
                </a:solidFill>
                <a:latin typeface="Berlin Sans FB" pitchFamily="34" charset="0"/>
              </a:rPr>
              <a:t>students</a:t>
            </a:r>
            <a:r>
              <a:rPr lang="fr-CA" dirty="0" smtClean="0">
                <a:solidFill>
                  <a:srgbClr val="7030A0"/>
                </a:solidFill>
                <a:latin typeface="Berlin Sans FB" pitchFamily="34" charset="0"/>
              </a:rPr>
              <a:t> to </a:t>
            </a:r>
            <a:r>
              <a:rPr lang="fr-CA" dirty="0" err="1" smtClean="0">
                <a:solidFill>
                  <a:srgbClr val="7030A0"/>
                </a:solidFill>
                <a:latin typeface="Berlin Sans FB" pitchFamily="34" charset="0"/>
              </a:rPr>
              <a:t>multiply</a:t>
            </a:r>
            <a:r>
              <a:rPr lang="fr-CA" dirty="0" smtClean="0">
                <a:solidFill>
                  <a:srgbClr val="7030A0"/>
                </a:solidFill>
                <a:latin typeface="Berlin Sans FB" pitchFamily="34" charset="0"/>
              </a:rPr>
              <a:t> the </a:t>
            </a:r>
            <a:r>
              <a:rPr lang="fr-CA" dirty="0" err="1" smtClean="0">
                <a:solidFill>
                  <a:srgbClr val="7030A0"/>
                </a:solidFill>
                <a:latin typeface="Berlin Sans FB" pitchFamily="34" charset="0"/>
              </a:rPr>
              <a:t>numbers</a:t>
            </a:r>
            <a:r>
              <a:rPr lang="fr-CA" dirty="0" smtClean="0">
                <a:solidFill>
                  <a:srgbClr val="7030A0"/>
                </a:solidFill>
                <a:latin typeface="Berlin Sans FB" pitchFamily="34" charset="0"/>
              </a:rPr>
              <a:t>.</a:t>
            </a:r>
          </a:p>
          <a:p>
            <a:r>
              <a:rPr lang="fr-CA" dirty="0" smtClean="0">
                <a:solidFill>
                  <a:srgbClr val="7030A0"/>
                </a:solidFill>
                <a:latin typeface="Berlin Sans FB" pitchFamily="34" charset="0"/>
              </a:rPr>
              <a:t>Change the </a:t>
            </a:r>
            <a:r>
              <a:rPr lang="fr-CA" dirty="0" err="1" smtClean="0">
                <a:solidFill>
                  <a:srgbClr val="7030A0"/>
                </a:solidFill>
                <a:latin typeface="Berlin Sans FB" pitchFamily="34" charset="0"/>
              </a:rPr>
              <a:t>number</a:t>
            </a:r>
            <a:r>
              <a:rPr lang="fr-CA" dirty="0" smtClean="0">
                <a:solidFill>
                  <a:srgbClr val="7030A0"/>
                </a:solidFill>
                <a:latin typeface="Berlin Sans FB" pitchFamily="34" charset="0"/>
              </a:rPr>
              <a:t> in the middle.</a:t>
            </a:r>
          </a:p>
        </p:txBody>
      </p:sp>
    </p:spTree>
    <p:extLst>
      <p:ext uri="{BB962C8B-B14F-4D97-AF65-F5344CB8AC3E}">
        <p14:creationId xmlns:p14="http://schemas.microsoft.com/office/powerpoint/2010/main" val="14416557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7030A0"/>
                </a:solidFill>
                <a:latin typeface="Berlin Sans FB" pitchFamily="34" charset="0"/>
              </a:rPr>
              <a:t>Chicken Scramble</a:t>
            </a:r>
            <a:endParaRPr lang="en-AU" dirty="0">
              <a:solidFill>
                <a:srgbClr val="7030A0"/>
              </a:solidFill>
              <a:latin typeface="Berlin Sans FB" pitchFamily="34" charset="0"/>
            </a:endParaRPr>
          </a:p>
        </p:txBody>
      </p:sp>
      <p:sp>
        <p:nvSpPr>
          <p:cNvPr id="3" name="TextBox 2"/>
          <p:cNvSpPr txBox="1"/>
          <p:nvPr/>
        </p:nvSpPr>
        <p:spPr>
          <a:xfrm>
            <a:off x="683568" y="1491630"/>
            <a:ext cx="7272808" cy="2308324"/>
          </a:xfrm>
          <a:prstGeom prst="rect">
            <a:avLst/>
          </a:prstGeom>
          <a:noFill/>
        </p:spPr>
        <p:txBody>
          <a:bodyPr wrap="square" rtlCol="0">
            <a:spAutoFit/>
          </a:bodyPr>
          <a:lstStyle/>
          <a:p>
            <a:r>
              <a:rPr lang="en-AU" dirty="0" smtClean="0">
                <a:solidFill>
                  <a:srgbClr val="7030A0"/>
                </a:solidFill>
                <a:latin typeface="Berlin Sans FB" pitchFamily="34" charset="0"/>
              </a:rPr>
              <a:t>Developed by Di Siemen</a:t>
            </a:r>
          </a:p>
          <a:p>
            <a:endParaRPr lang="en-AU" dirty="0">
              <a:solidFill>
                <a:srgbClr val="7030A0"/>
              </a:solidFill>
              <a:latin typeface="Berlin Sans FB" pitchFamily="34" charset="0"/>
            </a:endParaRPr>
          </a:p>
          <a:p>
            <a:r>
              <a:rPr lang="en-AU" dirty="0" smtClean="0">
                <a:solidFill>
                  <a:srgbClr val="7030A0"/>
                </a:solidFill>
                <a:latin typeface="Berlin Sans FB" pitchFamily="34" charset="0"/>
              </a:rPr>
              <a:t>Place a large number of counters in the middle of the circle. </a:t>
            </a:r>
          </a:p>
          <a:p>
            <a:endParaRPr lang="en-AU" dirty="0">
              <a:solidFill>
                <a:srgbClr val="7030A0"/>
              </a:solidFill>
              <a:latin typeface="Berlin Sans FB" pitchFamily="34" charset="0"/>
            </a:endParaRPr>
          </a:p>
          <a:p>
            <a:r>
              <a:rPr lang="en-AU" dirty="0" smtClean="0">
                <a:solidFill>
                  <a:srgbClr val="7030A0"/>
                </a:solidFill>
                <a:latin typeface="Berlin Sans FB" pitchFamily="34" charset="0"/>
              </a:rPr>
              <a:t>Students get their chicken beaks ready and on go collect as many counters as they can.</a:t>
            </a:r>
          </a:p>
          <a:p>
            <a:endParaRPr lang="en-AU" dirty="0">
              <a:solidFill>
                <a:srgbClr val="7030A0"/>
              </a:solidFill>
              <a:latin typeface="Berlin Sans FB" pitchFamily="34" charset="0"/>
            </a:endParaRPr>
          </a:p>
          <a:p>
            <a:r>
              <a:rPr lang="en-AU" dirty="0" smtClean="0">
                <a:solidFill>
                  <a:srgbClr val="7030A0"/>
                </a:solidFill>
                <a:latin typeface="Berlin Sans FB" pitchFamily="34" charset="0"/>
              </a:rPr>
              <a:t>They must then count these counters quickly and efficiently.</a:t>
            </a:r>
            <a:endParaRPr lang="en-AU" dirty="0">
              <a:solidFill>
                <a:srgbClr val="7030A0"/>
              </a:solidFill>
              <a:latin typeface="Berlin Sans FB" pitchFamily="34" charset="0"/>
            </a:endParaRPr>
          </a:p>
        </p:txBody>
      </p:sp>
    </p:spTree>
    <p:extLst>
      <p:ext uri="{BB962C8B-B14F-4D97-AF65-F5344CB8AC3E}">
        <p14:creationId xmlns:p14="http://schemas.microsoft.com/office/powerpoint/2010/main" val="41965586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latin typeface="Berlin Sans FB" pitchFamily="34" charset="0"/>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latin typeface="Berlin Sans FB" pitchFamily="34" charset="0"/>
              </a:rPr>
              <a:t>Use money </a:t>
            </a:r>
            <a:r>
              <a:rPr lang="fr-CA" dirty="0" err="1" smtClean="0">
                <a:solidFill>
                  <a:srgbClr val="7030A0"/>
                </a:solidFill>
                <a:latin typeface="Berlin Sans FB" pitchFamily="34" charset="0"/>
              </a:rPr>
              <a:t>instead</a:t>
            </a:r>
            <a:r>
              <a:rPr lang="fr-CA" dirty="0" smtClean="0">
                <a:solidFill>
                  <a:srgbClr val="7030A0"/>
                </a:solidFill>
                <a:latin typeface="Berlin Sans FB" pitchFamily="34" charset="0"/>
              </a:rPr>
              <a:t> of </a:t>
            </a:r>
            <a:r>
              <a:rPr lang="fr-CA" dirty="0" err="1" smtClean="0">
                <a:solidFill>
                  <a:srgbClr val="7030A0"/>
                </a:solidFill>
                <a:latin typeface="Berlin Sans FB" pitchFamily="34" charset="0"/>
              </a:rPr>
              <a:t>counters</a:t>
            </a:r>
            <a:r>
              <a:rPr lang="fr-CA" dirty="0" smtClean="0">
                <a:solidFill>
                  <a:srgbClr val="7030A0"/>
                </a:solidFill>
                <a:latin typeface="Berlin Sans FB" pitchFamily="34" charset="0"/>
              </a:rPr>
              <a:t>.</a:t>
            </a:r>
          </a:p>
        </p:txBody>
      </p:sp>
    </p:spTree>
    <p:extLst>
      <p:ext uri="{BB962C8B-B14F-4D97-AF65-F5344CB8AC3E}">
        <p14:creationId xmlns:p14="http://schemas.microsoft.com/office/powerpoint/2010/main" val="13939498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625016" y="195486"/>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AU" dirty="0" smtClean="0">
                <a:solidFill>
                  <a:srgbClr val="7030A0"/>
                </a:solidFill>
                <a:latin typeface="Berlin Sans FB" pitchFamily="34" charset="0"/>
              </a:rPr>
              <a:t>Place Value Play</a:t>
            </a:r>
            <a:endParaRPr lang="en-AU" dirty="0">
              <a:solidFill>
                <a:srgbClr val="7030A0"/>
              </a:solidFill>
              <a:latin typeface="Berlin Sans FB" pitchFamily="34" charset="0"/>
            </a:endParaRPr>
          </a:p>
        </p:txBody>
      </p:sp>
      <p:sp>
        <p:nvSpPr>
          <p:cNvPr id="6" name="Rectangle 5"/>
          <p:cNvSpPr/>
          <p:nvPr/>
        </p:nvSpPr>
        <p:spPr>
          <a:xfrm>
            <a:off x="683568" y="1140589"/>
            <a:ext cx="7704856" cy="1200329"/>
          </a:xfrm>
          <a:prstGeom prst="rect">
            <a:avLst/>
          </a:prstGeom>
        </p:spPr>
        <p:txBody>
          <a:bodyPr wrap="square">
            <a:spAutoFit/>
          </a:bodyPr>
          <a:lstStyle/>
          <a:p>
            <a:r>
              <a:rPr lang="en-AU" dirty="0">
                <a:solidFill>
                  <a:srgbClr val="7030A0"/>
                </a:solidFill>
                <a:latin typeface="Berlin Sans FB" pitchFamily="34" charset="0"/>
              </a:rPr>
              <a:t>Developed by Di </a:t>
            </a:r>
            <a:r>
              <a:rPr lang="en-AU" dirty="0" smtClean="0">
                <a:solidFill>
                  <a:srgbClr val="7030A0"/>
                </a:solidFill>
                <a:latin typeface="Berlin Sans FB" pitchFamily="34" charset="0"/>
              </a:rPr>
              <a:t>Siemen</a:t>
            </a:r>
          </a:p>
          <a:p>
            <a:endParaRPr lang="en-AU" dirty="0">
              <a:solidFill>
                <a:srgbClr val="7030A0"/>
              </a:solidFill>
              <a:latin typeface="Berlin Sans FB" pitchFamily="34" charset="0"/>
            </a:endParaRPr>
          </a:p>
          <a:p>
            <a:r>
              <a:rPr lang="en-AU" dirty="0" smtClean="0">
                <a:solidFill>
                  <a:srgbClr val="7030A0"/>
                </a:solidFill>
                <a:latin typeface="Berlin Sans FB" pitchFamily="34" charset="0"/>
              </a:rPr>
              <a:t>See template</a:t>
            </a:r>
            <a:endParaRPr lang="en-AU" dirty="0">
              <a:solidFill>
                <a:srgbClr val="7030A0"/>
              </a:solidFill>
              <a:latin typeface="Berlin Sans FB" pitchFamily="34" charset="0"/>
            </a:endParaRPr>
          </a:p>
          <a:p>
            <a:endParaRPr lang="en-AU" dirty="0">
              <a:solidFill>
                <a:srgbClr val="7030A0"/>
              </a:solidFill>
              <a:latin typeface="Berlin Sans FB" pitchFamily="34" charset="0"/>
            </a:endParaRPr>
          </a:p>
        </p:txBody>
      </p:sp>
    </p:spTree>
    <p:extLst>
      <p:ext uri="{BB962C8B-B14F-4D97-AF65-F5344CB8AC3E}">
        <p14:creationId xmlns:p14="http://schemas.microsoft.com/office/powerpoint/2010/main" val="12972536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title"/>
          </p:nvPr>
        </p:nvSpPr>
        <p:spPr>
          <a:xfrm>
            <a:off x="827088" y="342900"/>
            <a:ext cx="7859712" cy="857250"/>
          </a:xfrm>
        </p:spPr>
        <p:txBody>
          <a:bodyPr/>
          <a:lstStyle/>
          <a:p>
            <a:pPr algn="l"/>
            <a:r>
              <a:rPr lang="fr-CA" dirty="0" smtClean="0">
                <a:solidFill>
                  <a:srgbClr val="7030A0"/>
                </a:solidFill>
              </a:rPr>
              <a:t>Variations</a:t>
            </a:r>
          </a:p>
        </p:txBody>
      </p:sp>
      <p:sp>
        <p:nvSpPr>
          <p:cNvPr id="4099" name="Content Placeholder 2"/>
          <p:cNvSpPr>
            <a:spLocks noGrp="1"/>
          </p:cNvSpPr>
          <p:nvPr>
            <p:ph idx="1"/>
          </p:nvPr>
        </p:nvSpPr>
        <p:spPr>
          <a:xfrm>
            <a:off x="827088" y="1338263"/>
            <a:ext cx="7859712" cy="3394075"/>
          </a:xfrm>
        </p:spPr>
        <p:txBody>
          <a:bodyPr/>
          <a:lstStyle/>
          <a:p>
            <a:r>
              <a:rPr lang="fr-CA" dirty="0" smtClean="0">
                <a:solidFill>
                  <a:srgbClr val="7030A0"/>
                </a:solidFill>
              </a:rPr>
              <a:t>Change the </a:t>
            </a:r>
            <a:r>
              <a:rPr lang="fr-CA" dirty="0" err="1" smtClean="0">
                <a:solidFill>
                  <a:srgbClr val="7030A0"/>
                </a:solidFill>
              </a:rPr>
              <a:t>numbers</a:t>
            </a:r>
            <a:r>
              <a:rPr lang="fr-CA" dirty="0" smtClean="0">
                <a:solidFill>
                  <a:srgbClr val="7030A0"/>
                </a:solidFill>
              </a:rPr>
              <a:t> on the </a:t>
            </a:r>
            <a:r>
              <a:rPr lang="fr-CA" dirty="0" err="1" smtClean="0">
                <a:solidFill>
                  <a:srgbClr val="7030A0"/>
                </a:solidFill>
              </a:rPr>
              <a:t>game</a:t>
            </a:r>
            <a:r>
              <a:rPr lang="fr-CA" dirty="0" smtClean="0">
                <a:solidFill>
                  <a:srgbClr val="7030A0"/>
                </a:solidFill>
              </a:rPr>
              <a:t> </a:t>
            </a:r>
            <a:r>
              <a:rPr lang="fr-CA" dirty="0" err="1" smtClean="0">
                <a:solidFill>
                  <a:srgbClr val="7030A0"/>
                </a:solidFill>
              </a:rPr>
              <a:t>board</a:t>
            </a:r>
            <a:r>
              <a:rPr lang="fr-CA" dirty="0" smtClean="0">
                <a:solidFill>
                  <a:srgbClr val="7030A0"/>
                </a:solidFill>
              </a:rPr>
              <a:t>.</a:t>
            </a:r>
          </a:p>
          <a:p>
            <a:r>
              <a:rPr lang="fr-CA" dirty="0" smtClean="0">
                <a:solidFill>
                  <a:srgbClr val="7030A0"/>
                </a:solidFill>
              </a:rPr>
              <a:t>Change the </a:t>
            </a:r>
            <a:r>
              <a:rPr lang="fr-CA" dirty="0" err="1" smtClean="0">
                <a:solidFill>
                  <a:srgbClr val="7030A0"/>
                </a:solidFill>
              </a:rPr>
              <a:t>number</a:t>
            </a:r>
            <a:r>
              <a:rPr lang="fr-CA" dirty="0" smtClean="0">
                <a:solidFill>
                  <a:srgbClr val="7030A0"/>
                </a:solidFill>
              </a:rPr>
              <a:t> of boxes.</a:t>
            </a:r>
          </a:p>
          <a:p>
            <a:r>
              <a:rPr lang="fr-CA" dirty="0" smtClean="0">
                <a:solidFill>
                  <a:srgbClr val="7030A0"/>
                </a:solidFill>
              </a:rPr>
              <a:t>Change the type of </a:t>
            </a:r>
            <a:r>
              <a:rPr lang="fr-CA" dirty="0" err="1" smtClean="0">
                <a:solidFill>
                  <a:srgbClr val="7030A0"/>
                </a:solidFill>
              </a:rPr>
              <a:t>dice</a:t>
            </a:r>
            <a:r>
              <a:rPr lang="fr-CA" dirty="0" smtClean="0">
                <a:solidFill>
                  <a:srgbClr val="7030A0"/>
                </a:solidFill>
              </a:rPr>
              <a:t>.</a:t>
            </a:r>
          </a:p>
        </p:txBody>
      </p:sp>
    </p:spTree>
    <p:extLst>
      <p:ext uri="{BB962C8B-B14F-4D97-AF65-F5344CB8AC3E}">
        <p14:creationId xmlns:p14="http://schemas.microsoft.com/office/powerpoint/2010/main" val="23151590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bwMode="auto">
          <a:xfrm>
            <a:off x="611560" y="483518"/>
            <a:ext cx="7772400" cy="11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AU" dirty="0" smtClean="0">
                <a:solidFill>
                  <a:srgbClr val="7030A0"/>
                </a:solidFill>
                <a:latin typeface="Berlin Sans FB" pitchFamily="34" charset="0"/>
              </a:rPr>
              <a:t>Your Turn!</a:t>
            </a:r>
            <a:endParaRPr lang="en-AU" dirty="0">
              <a:solidFill>
                <a:srgbClr val="7030A0"/>
              </a:solidFill>
              <a:latin typeface="Berlin Sans FB" pitchFamily="34" charset="0"/>
            </a:endParaRPr>
          </a:p>
        </p:txBody>
      </p:sp>
      <p:sp>
        <p:nvSpPr>
          <p:cNvPr id="5" name="TextBox 4"/>
          <p:cNvSpPr txBox="1"/>
          <p:nvPr/>
        </p:nvSpPr>
        <p:spPr>
          <a:xfrm>
            <a:off x="683568" y="1491630"/>
            <a:ext cx="7272808" cy="954107"/>
          </a:xfrm>
          <a:prstGeom prst="rect">
            <a:avLst/>
          </a:prstGeom>
          <a:noFill/>
        </p:spPr>
        <p:txBody>
          <a:bodyPr wrap="square" rtlCol="0">
            <a:spAutoFit/>
          </a:bodyPr>
          <a:lstStyle/>
          <a:p>
            <a:pPr algn="ctr"/>
            <a:r>
              <a:rPr lang="en-AU" sz="2800" dirty="0" smtClean="0">
                <a:solidFill>
                  <a:srgbClr val="7030A0"/>
                </a:solidFill>
                <a:latin typeface="Berlin Sans FB" pitchFamily="34" charset="0"/>
              </a:rPr>
              <a:t>Does any one have a point to share or a game they use in their classroom?</a:t>
            </a:r>
            <a:endParaRPr lang="en-AU" sz="2800" dirty="0">
              <a:solidFill>
                <a:srgbClr val="7030A0"/>
              </a:solidFill>
              <a:latin typeface="Berlin Sans FB" pitchFamily="34" charset="0"/>
            </a:endParaRPr>
          </a:p>
        </p:txBody>
      </p:sp>
    </p:spTree>
    <p:extLst>
      <p:ext uri="{BB962C8B-B14F-4D97-AF65-F5344CB8AC3E}">
        <p14:creationId xmlns:p14="http://schemas.microsoft.com/office/powerpoint/2010/main" val="2901097125"/>
      </p:ext>
    </p:extLst>
  </p:cSld>
  <p:clrMapOvr>
    <a:masterClrMapping/>
  </p:clrMapOvr>
</p:sld>
</file>

<file path=ppt/theme/theme1.xml><?xml version="1.0" encoding="utf-8"?>
<a:theme xmlns:a="http://schemas.openxmlformats.org/drawingml/2006/main" name="185">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185</Template>
  <TotalTime>190</TotalTime>
  <Words>1463</Words>
  <Application>Microsoft Office PowerPoint</Application>
  <PresentationFormat>On-screen Show (16:9)</PresentationFormat>
  <Paragraphs>204</Paragraphs>
  <Slides>24</Slides>
  <Notes>23</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185</vt:lpstr>
      <vt:lpstr>Promoting Maths Talk  Through Games</vt:lpstr>
      <vt:lpstr>Why talking is important</vt:lpstr>
      <vt:lpstr>How games can promote talk</vt:lpstr>
      <vt:lpstr>Whole Class Games</vt:lpstr>
      <vt:lpstr> Clumps </vt:lpstr>
      <vt:lpstr>Variations</vt:lpstr>
      <vt:lpstr>Number lines</vt:lpstr>
      <vt:lpstr>Variations</vt:lpstr>
      <vt:lpstr>Around the world</vt:lpstr>
      <vt:lpstr>Variations</vt:lpstr>
      <vt:lpstr>Gameshow Numbers</vt:lpstr>
      <vt:lpstr>Variations</vt:lpstr>
      <vt:lpstr>PowerPoint Presentation</vt:lpstr>
      <vt:lpstr>Variations</vt:lpstr>
      <vt:lpstr>Small Group Games</vt:lpstr>
      <vt:lpstr>More or Less, the Same!</vt:lpstr>
      <vt:lpstr> Variations</vt:lpstr>
      <vt:lpstr>No Score!</vt:lpstr>
      <vt:lpstr>Variations</vt:lpstr>
      <vt:lpstr>Chicken Scramble</vt:lpstr>
      <vt:lpstr>Variations</vt:lpstr>
      <vt:lpstr>PowerPoint Presentation</vt:lpstr>
      <vt:lpstr>Variations</vt:lpstr>
      <vt:lpstr>Your Turn!</vt:lpstr>
    </vt:vector>
  </TitlesOfParts>
  <Company>Department Of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Promoting Maths Talk  Through Games</dc:title>
  <dc:creator>Bennett, Jess</dc:creator>
  <cp:lastModifiedBy>Bennett, Jess</cp:lastModifiedBy>
  <cp:revision>17</cp:revision>
  <cp:lastPrinted>2012-05-05T23:39:28Z</cp:lastPrinted>
  <dcterms:created xsi:type="dcterms:W3CDTF">2012-04-21T23:31:21Z</dcterms:created>
  <dcterms:modified xsi:type="dcterms:W3CDTF">2012-05-09T09:07:10Z</dcterms:modified>
</cp:coreProperties>
</file>