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3" r:id="rId6"/>
    <p:sldId id="260" r:id="rId7"/>
    <p:sldId id="265" r:id="rId8"/>
    <p:sldId id="261" r:id="rId9"/>
    <p:sldId id="266" r:id="rId10"/>
    <p:sldId id="262" r:id="rId11"/>
    <p:sldId id="264"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Lucida Sans Unicode" pitchFamily="34" charset="0"/>
        <a:ea typeface="+mn-ea"/>
        <a:cs typeface="Arial" charset="0"/>
      </a:defRPr>
    </a:lvl1pPr>
    <a:lvl2pPr marL="457200" algn="l" rtl="0" fontAlgn="base">
      <a:spcBef>
        <a:spcPct val="0"/>
      </a:spcBef>
      <a:spcAft>
        <a:spcPct val="0"/>
      </a:spcAft>
      <a:defRPr kern="1200">
        <a:solidFill>
          <a:schemeClr val="tx1"/>
        </a:solidFill>
        <a:latin typeface="Lucida Sans Unicode" pitchFamily="34" charset="0"/>
        <a:ea typeface="+mn-ea"/>
        <a:cs typeface="Arial" charset="0"/>
      </a:defRPr>
    </a:lvl2pPr>
    <a:lvl3pPr marL="914400" algn="l" rtl="0" fontAlgn="base">
      <a:spcBef>
        <a:spcPct val="0"/>
      </a:spcBef>
      <a:spcAft>
        <a:spcPct val="0"/>
      </a:spcAft>
      <a:defRPr kern="1200">
        <a:solidFill>
          <a:schemeClr val="tx1"/>
        </a:solidFill>
        <a:latin typeface="Lucida Sans Unicode" pitchFamily="34" charset="0"/>
        <a:ea typeface="+mn-ea"/>
        <a:cs typeface="Arial" charset="0"/>
      </a:defRPr>
    </a:lvl3pPr>
    <a:lvl4pPr marL="1371600" algn="l" rtl="0" fontAlgn="base">
      <a:spcBef>
        <a:spcPct val="0"/>
      </a:spcBef>
      <a:spcAft>
        <a:spcPct val="0"/>
      </a:spcAft>
      <a:defRPr kern="1200">
        <a:solidFill>
          <a:schemeClr val="tx1"/>
        </a:solidFill>
        <a:latin typeface="Lucida Sans Unicode" pitchFamily="34" charset="0"/>
        <a:ea typeface="+mn-ea"/>
        <a:cs typeface="Arial" charset="0"/>
      </a:defRPr>
    </a:lvl4pPr>
    <a:lvl5pPr marL="1828800" algn="l" rtl="0" fontAlgn="base">
      <a:spcBef>
        <a:spcPct val="0"/>
      </a:spcBef>
      <a:spcAft>
        <a:spcPct val="0"/>
      </a:spcAft>
      <a:defRPr kern="1200">
        <a:solidFill>
          <a:schemeClr val="tx1"/>
        </a:solidFill>
        <a:latin typeface="Lucida Sans Unicode" pitchFamily="34" charset="0"/>
        <a:ea typeface="+mn-ea"/>
        <a:cs typeface="Arial" charset="0"/>
      </a:defRPr>
    </a:lvl5pPr>
    <a:lvl6pPr marL="2286000" algn="l" defTabSz="914400" rtl="0" eaLnBrk="1" latinLnBrk="0" hangingPunct="1">
      <a:defRPr kern="1200">
        <a:solidFill>
          <a:schemeClr val="tx1"/>
        </a:solidFill>
        <a:latin typeface="Lucida Sans Unicode" pitchFamily="34" charset="0"/>
        <a:ea typeface="+mn-ea"/>
        <a:cs typeface="Arial" charset="0"/>
      </a:defRPr>
    </a:lvl6pPr>
    <a:lvl7pPr marL="2743200" algn="l" defTabSz="914400" rtl="0" eaLnBrk="1" latinLnBrk="0" hangingPunct="1">
      <a:defRPr kern="1200">
        <a:solidFill>
          <a:schemeClr val="tx1"/>
        </a:solidFill>
        <a:latin typeface="Lucida Sans Unicode" pitchFamily="34" charset="0"/>
        <a:ea typeface="+mn-ea"/>
        <a:cs typeface="Arial" charset="0"/>
      </a:defRPr>
    </a:lvl7pPr>
    <a:lvl8pPr marL="3200400" algn="l" defTabSz="914400" rtl="0" eaLnBrk="1" latinLnBrk="0" hangingPunct="1">
      <a:defRPr kern="1200">
        <a:solidFill>
          <a:schemeClr val="tx1"/>
        </a:solidFill>
        <a:latin typeface="Lucida Sans Unicode" pitchFamily="34" charset="0"/>
        <a:ea typeface="+mn-ea"/>
        <a:cs typeface="Arial" charset="0"/>
      </a:defRPr>
    </a:lvl8pPr>
    <a:lvl9pPr marL="3657600" algn="l" defTabSz="914400" rtl="0" eaLnBrk="1" latinLnBrk="0" hangingPunct="1">
      <a:defRPr kern="1200">
        <a:solidFill>
          <a:schemeClr val="tx1"/>
        </a:solidFill>
        <a:latin typeface="Lucida Sans Unicode"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889526-AEB1-43C1-8414-0603E68851DF}" type="datetimeFigureOut">
              <a:rPr lang="en-AU" smtClean="0"/>
              <a:t>18/05/2012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B083B9-4CDB-4247-B474-2EA594FC37CE}" type="slidenum">
              <a:rPr lang="en-AU" smtClean="0"/>
              <a:t>‹#›</a:t>
            </a:fld>
            <a:endParaRPr lang="en-AU"/>
          </a:p>
        </p:txBody>
      </p:sp>
    </p:spTree>
    <p:extLst>
      <p:ext uri="{BB962C8B-B14F-4D97-AF65-F5344CB8AC3E}">
        <p14:creationId xmlns:p14="http://schemas.microsoft.com/office/powerpoint/2010/main" val="704572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CB083B9-4CDB-4247-B474-2EA594FC37CE}" type="slidenum">
              <a:rPr lang="en-AU" smtClean="0"/>
              <a:t>1</a:t>
            </a:fld>
            <a:endParaRPr lang="en-AU"/>
          </a:p>
        </p:txBody>
      </p:sp>
    </p:spTree>
    <p:extLst>
      <p:ext uri="{BB962C8B-B14F-4D97-AF65-F5344CB8AC3E}">
        <p14:creationId xmlns:p14="http://schemas.microsoft.com/office/powerpoint/2010/main" val="300669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2</a:t>
            </a:fld>
            <a:endParaRPr lang="en-AU"/>
          </a:p>
        </p:txBody>
      </p:sp>
    </p:spTree>
    <p:extLst>
      <p:ext uri="{BB962C8B-B14F-4D97-AF65-F5344CB8AC3E}">
        <p14:creationId xmlns:p14="http://schemas.microsoft.com/office/powerpoint/2010/main" val="3690789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It all started when Tracey</a:t>
            </a:r>
            <a:r>
              <a:rPr lang="en-AU" baseline="0" dirty="0" smtClean="0"/>
              <a:t> Muir approached the 2011 4</a:t>
            </a:r>
            <a:r>
              <a:rPr lang="en-AU" baseline="30000" dirty="0" smtClean="0"/>
              <a:t>th</a:t>
            </a:r>
            <a:r>
              <a:rPr lang="en-AU" baseline="0" dirty="0" smtClean="0"/>
              <a:t> </a:t>
            </a:r>
            <a:r>
              <a:rPr lang="en-AU" baseline="0" dirty="0" err="1" smtClean="0"/>
              <a:t>yr</a:t>
            </a:r>
            <a:r>
              <a:rPr lang="en-AU" baseline="0" dirty="0" smtClean="0"/>
              <a:t> cohort to design maths trails through the museum. There were 5 of us from </a:t>
            </a:r>
            <a:r>
              <a:rPr lang="en-AU" baseline="0" dirty="0" err="1" smtClean="0"/>
              <a:t>BEd</a:t>
            </a:r>
            <a:r>
              <a:rPr lang="en-AU" baseline="0" dirty="0" smtClean="0"/>
              <a:t> and 2 teachers who were doing their masters. When we met with Tracey she showed us some trails and we discussed what these encompassed. We then split into pairs and a group of 3 and chose which year groups we would focus our trails on. My group consisted of myself, Emma Cooper and Lana Ross and we decided to design 2 trails 1 ECE and 1 primary.  From here we met at the museum and wandered through the exhibitions and made notes and decided on questions to put in the trails. We then consulted both the TCF and </a:t>
            </a:r>
            <a:r>
              <a:rPr lang="en-AU" baseline="0" dirty="0" err="1" smtClean="0"/>
              <a:t>and</a:t>
            </a:r>
            <a:r>
              <a:rPr lang="en-AU" baseline="0" dirty="0" smtClean="0"/>
              <a:t> Australian curriculums to assist with our rationale and to make sure we were pitching the trails at the right level. Then we had to sit and format and edit the trails which involved a lot on to and froing between us and Tracey. Once we were all happy Tracey then forwarded them onto the </a:t>
            </a:r>
            <a:r>
              <a:rPr lang="en-AU" baseline="0" dirty="0" err="1" smtClean="0"/>
              <a:t>musuem</a:t>
            </a:r>
            <a:r>
              <a:rPr lang="en-AU" baseline="0" dirty="0" smtClean="0"/>
              <a:t> for their graphics department to get them ready to be placed on the museum website.</a:t>
            </a:r>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3</a:t>
            </a:fld>
            <a:endParaRPr lang="en-AU"/>
          </a:p>
        </p:txBody>
      </p:sp>
    </p:spTree>
    <p:extLst>
      <p:ext uri="{BB962C8B-B14F-4D97-AF65-F5344CB8AC3E}">
        <p14:creationId xmlns:p14="http://schemas.microsoft.com/office/powerpoint/2010/main" val="2635855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was</a:t>
            </a:r>
            <a:r>
              <a:rPr lang="en-AU" baseline="0" dirty="0" smtClean="0"/>
              <a:t> something that the 3 of us all gained from this experience. For Emma and myself it reminded us of what students had previously learnt. It gave us all a chance to look at the curriculum as a whole rather than just one grade group.</a:t>
            </a:r>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4</a:t>
            </a:fld>
            <a:endParaRPr lang="en-AU"/>
          </a:p>
        </p:txBody>
      </p:sp>
    </p:spTree>
    <p:extLst>
      <p:ext uri="{BB962C8B-B14F-4D97-AF65-F5344CB8AC3E}">
        <p14:creationId xmlns:p14="http://schemas.microsoft.com/office/powerpoint/2010/main" val="891851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All too often</a:t>
            </a:r>
            <a:r>
              <a:rPr lang="en-AU" baseline="0" dirty="0" smtClean="0"/>
              <a:t> we forget than maths is all around us. By participating in this project we were reminded of this. We only need to look around this room and we can find maths. Who can point out some maths in this room?  </a:t>
            </a:r>
            <a:r>
              <a:rPr lang="en-AU" baseline="0" dirty="0" err="1" smtClean="0"/>
              <a:t>Eg</a:t>
            </a:r>
            <a:r>
              <a:rPr lang="en-AU" baseline="0" dirty="0" smtClean="0"/>
              <a:t>: measurement, angles, shape/geometry.</a:t>
            </a:r>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5</a:t>
            </a:fld>
            <a:endParaRPr lang="en-AU"/>
          </a:p>
        </p:txBody>
      </p:sp>
    </p:spTree>
    <p:extLst>
      <p:ext uri="{BB962C8B-B14F-4D97-AF65-F5344CB8AC3E}">
        <p14:creationId xmlns:p14="http://schemas.microsoft.com/office/powerpoint/2010/main" val="4038429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Late last year we were approached by</a:t>
            </a:r>
            <a:r>
              <a:rPr lang="en-AU" baseline="0" dirty="0" smtClean="0"/>
              <a:t> the museum to trial a maths trail during the museum’s school holiday program. We decided that we would use the ECE trail.  We had 6 children aged between 6 and 8 and as they didn’t know each other or us Emma and I decided that we would keep the 6 children together as one group.  Now we stretched the trail out to 2 hours only because that was the allotted time for our workshop.  Also as we had great </a:t>
            </a:r>
            <a:r>
              <a:rPr lang="en-AU" baseline="0" dirty="0" err="1" smtClean="0"/>
              <a:t>converstaion</a:t>
            </a:r>
            <a:r>
              <a:rPr lang="en-AU" baseline="0" dirty="0" smtClean="0"/>
              <a:t> happening between the children and ourselves we did not want to rush them.  The actual time frame allotted for the trails is </a:t>
            </a:r>
            <a:r>
              <a:rPr lang="en-AU" baseline="0" dirty="0" err="1" smtClean="0"/>
              <a:t>approx</a:t>
            </a:r>
            <a:r>
              <a:rPr lang="en-AU" baseline="0" dirty="0" smtClean="0"/>
              <a:t> 40- 60 minutes. It will all depend on how much time you have to spend at the museum and the make up of your class.</a:t>
            </a:r>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6</a:t>
            </a:fld>
            <a:endParaRPr lang="en-AU"/>
          </a:p>
        </p:txBody>
      </p:sp>
    </p:spTree>
    <p:extLst>
      <p:ext uri="{BB962C8B-B14F-4D97-AF65-F5344CB8AC3E}">
        <p14:creationId xmlns:p14="http://schemas.microsoft.com/office/powerpoint/2010/main" val="1538418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your pack you have a page from the</a:t>
            </a:r>
            <a:r>
              <a:rPr lang="en-AU" baseline="0" dirty="0" smtClean="0"/>
              <a:t> ECE trail. This shows you how it is formatted and the types of questions and tasks the students will have to perform. Also you will see from what I have up on the screen that they are quite elaborate in design with photos to assist the students. A map is also attached and we have 2 versions of the trails- 1 for the students and 1 as teacher/adult assistance notes. I would strongly recommend that before commencement that you endeavour to chat to your adult helpers just in case there is something that they are unsure of. This will just save time during the trails rather than having adults and or students approaching you . </a:t>
            </a:r>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7</a:t>
            </a:fld>
            <a:endParaRPr lang="en-AU"/>
          </a:p>
        </p:txBody>
      </p:sp>
    </p:spTree>
    <p:extLst>
      <p:ext uri="{BB962C8B-B14F-4D97-AF65-F5344CB8AC3E}">
        <p14:creationId xmlns:p14="http://schemas.microsoft.com/office/powerpoint/2010/main" val="4023300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Maths</a:t>
            </a:r>
            <a:r>
              <a:rPr lang="en-AU" baseline="0" dirty="0" smtClean="0"/>
              <a:t> trails are a practical resource which assists in students gaining a conceptual </a:t>
            </a:r>
            <a:r>
              <a:rPr lang="en-AU" baseline="0" dirty="0" err="1" smtClean="0"/>
              <a:t>undertanding</a:t>
            </a:r>
            <a:r>
              <a:rPr lang="en-AU" baseline="0" dirty="0" smtClean="0"/>
              <a:t> of maths rather than it being just something they have to learn at school as a process. </a:t>
            </a:r>
            <a:r>
              <a:rPr lang="en-AU" dirty="0" smtClean="0"/>
              <a:t>As you can see from the quote from Emma she is endeavouring to collaborate with a school</a:t>
            </a:r>
            <a:r>
              <a:rPr lang="en-AU" baseline="0" dirty="0" smtClean="0"/>
              <a:t> in Hobart while she is teaching in the Northern </a:t>
            </a:r>
            <a:r>
              <a:rPr lang="en-AU" baseline="0" dirty="0" err="1" smtClean="0"/>
              <a:t>Territoty</a:t>
            </a:r>
            <a:r>
              <a:rPr lang="en-AU" baseline="0" dirty="0" smtClean="0"/>
              <a:t>. However, collaboration could be as simple as buddy classes or grade teams such as 3/4’s or 1/2’s. </a:t>
            </a:r>
          </a:p>
        </p:txBody>
      </p:sp>
      <p:sp>
        <p:nvSpPr>
          <p:cNvPr id="4" name="Slide Number Placeholder 3"/>
          <p:cNvSpPr>
            <a:spLocks noGrp="1"/>
          </p:cNvSpPr>
          <p:nvPr>
            <p:ph type="sldNum" sz="quarter" idx="10"/>
          </p:nvPr>
        </p:nvSpPr>
        <p:spPr/>
        <p:txBody>
          <a:bodyPr/>
          <a:lstStyle/>
          <a:p>
            <a:fld id="{6CB083B9-4CDB-4247-B474-2EA594FC37CE}" type="slidenum">
              <a:rPr lang="en-AU" smtClean="0"/>
              <a:t>8</a:t>
            </a:fld>
            <a:endParaRPr lang="en-AU"/>
          </a:p>
        </p:txBody>
      </p:sp>
    </p:spTree>
    <p:extLst>
      <p:ext uri="{BB962C8B-B14F-4D97-AF65-F5344CB8AC3E}">
        <p14:creationId xmlns:p14="http://schemas.microsoft.com/office/powerpoint/2010/main" val="2060590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Hoping to</a:t>
            </a:r>
            <a:r>
              <a:rPr lang="en-AU" baseline="0" dirty="0" smtClean="0"/>
              <a:t> have a “launch” of all the trails at the end of may to which schools will </a:t>
            </a:r>
            <a:r>
              <a:rPr lang="en-AU" baseline="0" smtClean="0"/>
              <a:t>be invited.</a:t>
            </a:r>
            <a:endParaRPr lang="en-AU"/>
          </a:p>
        </p:txBody>
      </p:sp>
      <p:sp>
        <p:nvSpPr>
          <p:cNvPr id="4" name="Slide Number Placeholder 3"/>
          <p:cNvSpPr>
            <a:spLocks noGrp="1"/>
          </p:cNvSpPr>
          <p:nvPr>
            <p:ph type="sldNum" sz="quarter" idx="10"/>
          </p:nvPr>
        </p:nvSpPr>
        <p:spPr/>
        <p:txBody>
          <a:bodyPr/>
          <a:lstStyle/>
          <a:p>
            <a:fld id="{6CB083B9-4CDB-4247-B474-2EA594FC37CE}" type="slidenum">
              <a:rPr lang="en-AU" smtClean="0"/>
              <a:t>9</a:t>
            </a:fld>
            <a:endParaRPr lang="en-AU"/>
          </a:p>
        </p:txBody>
      </p:sp>
    </p:spTree>
    <p:extLst>
      <p:ext uri="{BB962C8B-B14F-4D97-AF65-F5344CB8AC3E}">
        <p14:creationId xmlns:p14="http://schemas.microsoft.com/office/powerpoint/2010/main" val="1716126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When designing a trail</a:t>
            </a:r>
            <a:r>
              <a:rPr lang="en-AU" baseline="0" dirty="0" smtClean="0"/>
              <a:t> it does not have to be as elaborate as the ones we have designed for the museum. I designed one last year for a grade 5/6 class for an angles unit I was doing. As I didn’t have a lot of time to spare due to timetable constraints my trail was just text with no photos.  This trail was incredibl7y successful. </a:t>
            </a:r>
            <a:endParaRPr lang="en-AU" dirty="0"/>
          </a:p>
        </p:txBody>
      </p:sp>
      <p:sp>
        <p:nvSpPr>
          <p:cNvPr id="4" name="Slide Number Placeholder 3"/>
          <p:cNvSpPr>
            <a:spLocks noGrp="1"/>
          </p:cNvSpPr>
          <p:nvPr>
            <p:ph type="sldNum" sz="quarter" idx="10"/>
          </p:nvPr>
        </p:nvSpPr>
        <p:spPr/>
        <p:txBody>
          <a:bodyPr/>
          <a:lstStyle/>
          <a:p>
            <a:fld id="{6CB083B9-4CDB-4247-B474-2EA594FC37CE}" type="slidenum">
              <a:rPr lang="en-AU" smtClean="0"/>
              <a:t>10</a:t>
            </a:fld>
            <a:endParaRPr lang="en-AU"/>
          </a:p>
        </p:txBody>
      </p:sp>
    </p:spTree>
    <p:extLst>
      <p:ext uri="{BB962C8B-B14F-4D97-AF65-F5344CB8AC3E}">
        <p14:creationId xmlns:p14="http://schemas.microsoft.com/office/powerpoint/2010/main" val="32201596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Freeform 18"/>
            <p:cNvSpPr>
              <a:spLocks/>
            </p:cNvSpPr>
            <p:nvPr/>
          </p:nvSpPr>
          <p:spPr bwMode="auto">
            <a:xfrm>
              <a:off x="35443" y="5135526"/>
              <a:ext cx="9108557"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AU"/>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smtClean="0">
                <a:solidFill>
                  <a:srgbClr val="FFFFFF"/>
                </a:solidFill>
              </a:defRPr>
            </a:lvl1pPr>
            <a:extLst/>
          </a:lstStyle>
          <a:p>
            <a:pPr>
              <a:defRPr/>
            </a:pPr>
            <a:fld id="{77770BDE-3F87-4B1B-A82C-4081DD9AAB7E}" type="datetimeFigureOut">
              <a:rPr lang="en-AU"/>
              <a:pPr>
                <a:defRPr/>
              </a:pPr>
              <a:t>18/05/2012</a:t>
            </a:fld>
            <a:endParaRPr lang="en-AU"/>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AU"/>
          </a:p>
        </p:txBody>
      </p:sp>
      <p:sp>
        <p:nvSpPr>
          <p:cNvPr id="13" name="Slide Number Placeholder 26"/>
          <p:cNvSpPr>
            <a:spLocks noGrp="1"/>
          </p:cNvSpPr>
          <p:nvPr>
            <p:ph type="sldNum" sz="quarter" idx="12"/>
          </p:nvPr>
        </p:nvSpPr>
        <p:spPr/>
        <p:txBody>
          <a:bodyPr/>
          <a:lstStyle>
            <a:lvl1pPr>
              <a:defRPr smtClean="0">
                <a:solidFill>
                  <a:srgbClr val="FFFFFF"/>
                </a:solidFill>
              </a:defRPr>
            </a:lvl1pPr>
            <a:extLst/>
          </a:lstStyle>
          <a:p>
            <a:pPr>
              <a:defRPr/>
            </a:pPr>
            <a:fld id="{B516D7E6-AF11-4290-9BA8-CEAFAA3ED97E}" type="slidenum">
              <a:rPr lang="en-AU"/>
              <a:pPr>
                <a:defRPr/>
              </a:pPr>
              <a:t>‹#›</a:t>
            </a:fld>
            <a:endParaRPr lang="en-AU"/>
          </a:p>
        </p:txBody>
      </p:sp>
    </p:spTree>
    <p:extLst>
      <p:ext uri="{BB962C8B-B14F-4D97-AF65-F5344CB8AC3E}">
        <p14:creationId xmlns:p14="http://schemas.microsoft.com/office/powerpoint/2010/main" val="3311144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0EEADD96-B5F9-4924-8D36-203E9E94CC05}" type="datetimeFigureOut">
              <a:rPr lang="en-AU"/>
              <a:pPr>
                <a:defRPr/>
              </a:pPr>
              <a:t>18/05/2012</a:t>
            </a:fld>
            <a:endParaRPr lang="en-AU"/>
          </a:p>
        </p:txBody>
      </p:sp>
      <p:sp>
        <p:nvSpPr>
          <p:cNvPr id="5" name="Footer Placeholder 21"/>
          <p:cNvSpPr>
            <a:spLocks noGrp="1"/>
          </p:cNvSpPr>
          <p:nvPr>
            <p:ph type="ftr" sz="quarter" idx="11"/>
          </p:nvPr>
        </p:nvSpPr>
        <p:spPr/>
        <p:txBody>
          <a:bodyPr/>
          <a:lstStyle>
            <a:lvl1pPr>
              <a:defRPr/>
            </a:lvl1pPr>
          </a:lstStyle>
          <a:p>
            <a:pPr>
              <a:defRPr/>
            </a:pPr>
            <a:endParaRPr lang="en-AU"/>
          </a:p>
        </p:txBody>
      </p:sp>
      <p:sp>
        <p:nvSpPr>
          <p:cNvPr id="6" name="Slide Number Placeholder 17"/>
          <p:cNvSpPr>
            <a:spLocks noGrp="1"/>
          </p:cNvSpPr>
          <p:nvPr>
            <p:ph type="sldNum" sz="quarter" idx="12"/>
          </p:nvPr>
        </p:nvSpPr>
        <p:spPr/>
        <p:txBody>
          <a:bodyPr/>
          <a:lstStyle>
            <a:lvl1pPr>
              <a:defRPr/>
            </a:lvl1pPr>
          </a:lstStyle>
          <a:p>
            <a:pPr>
              <a:defRPr/>
            </a:pPr>
            <a:fld id="{983530EC-C671-4A87-BB24-E5149420817B}" type="slidenum">
              <a:rPr lang="en-AU"/>
              <a:pPr>
                <a:defRPr/>
              </a:pPr>
              <a:t>‹#›</a:t>
            </a:fld>
            <a:endParaRPr lang="en-AU"/>
          </a:p>
        </p:txBody>
      </p:sp>
    </p:spTree>
    <p:extLst>
      <p:ext uri="{BB962C8B-B14F-4D97-AF65-F5344CB8AC3E}">
        <p14:creationId xmlns:p14="http://schemas.microsoft.com/office/powerpoint/2010/main" val="2000291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F791E466-4B07-4658-8E5B-509C34C015AF}" type="datetimeFigureOut">
              <a:rPr lang="en-AU"/>
              <a:pPr>
                <a:defRPr/>
              </a:pPr>
              <a:t>18/05/2012</a:t>
            </a:fld>
            <a:endParaRPr lang="en-AU"/>
          </a:p>
        </p:txBody>
      </p:sp>
      <p:sp>
        <p:nvSpPr>
          <p:cNvPr id="7" name="Footer Placeholder 4"/>
          <p:cNvSpPr>
            <a:spLocks noGrp="1"/>
          </p:cNvSpPr>
          <p:nvPr>
            <p:ph type="ftr" sz="quarter" idx="11"/>
          </p:nvPr>
        </p:nvSpPr>
        <p:spPr/>
        <p:txBody>
          <a:bodyPr/>
          <a:lstStyle>
            <a:lvl1pPr>
              <a:defRPr/>
            </a:lvl1pPr>
            <a:extLst/>
          </a:lstStyle>
          <a:p>
            <a:pPr>
              <a:defRPr/>
            </a:pPr>
            <a:endParaRPr lang="en-AU"/>
          </a:p>
        </p:txBody>
      </p:sp>
      <p:sp>
        <p:nvSpPr>
          <p:cNvPr id="8" name="Slide Number Placeholder 5"/>
          <p:cNvSpPr>
            <a:spLocks noGrp="1"/>
          </p:cNvSpPr>
          <p:nvPr>
            <p:ph type="sldNum" sz="quarter" idx="12"/>
          </p:nvPr>
        </p:nvSpPr>
        <p:spPr/>
        <p:txBody>
          <a:bodyPr/>
          <a:lstStyle>
            <a:lvl1pPr>
              <a:defRPr/>
            </a:lvl1pPr>
            <a:extLst/>
          </a:lstStyle>
          <a:p>
            <a:pPr>
              <a:defRPr/>
            </a:pPr>
            <a:fld id="{7DE50A91-EAB2-4664-A576-17BE2202A064}" type="slidenum">
              <a:rPr lang="en-AU"/>
              <a:pPr>
                <a:defRPr/>
              </a:pPr>
              <a:t>‹#›</a:t>
            </a:fld>
            <a:endParaRPr lang="en-AU"/>
          </a:p>
        </p:txBody>
      </p:sp>
    </p:spTree>
    <p:extLst>
      <p:ext uri="{BB962C8B-B14F-4D97-AF65-F5344CB8AC3E}">
        <p14:creationId xmlns:p14="http://schemas.microsoft.com/office/powerpoint/2010/main" val="298858924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ADB44FE4-E13A-4B60-AFDC-5E85FF7B3D33}" type="datetimeFigureOut">
              <a:rPr lang="en-AU"/>
              <a:pPr>
                <a:defRPr/>
              </a:pPr>
              <a:t>18/05/2012</a:t>
            </a:fld>
            <a:endParaRPr lang="en-AU"/>
          </a:p>
        </p:txBody>
      </p:sp>
      <p:sp>
        <p:nvSpPr>
          <p:cNvPr id="6" name="Footer Placeholder 5"/>
          <p:cNvSpPr>
            <a:spLocks noGrp="1"/>
          </p:cNvSpPr>
          <p:nvPr>
            <p:ph type="ftr" sz="quarter" idx="11"/>
          </p:nvPr>
        </p:nvSpPr>
        <p:spPr/>
        <p:txBody>
          <a:bodyPr/>
          <a:lstStyle>
            <a:lvl1pPr>
              <a:defRPr/>
            </a:lvl1pPr>
            <a:extLst/>
          </a:lstStyle>
          <a:p>
            <a:pPr>
              <a:defRPr/>
            </a:pPr>
            <a:endParaRPr lang="en-AU"/>
          </a:p>
        </p:txBody>
      </p:sp>
      <p:sp>
        <p:nvSpPr>
          <p:cNvPr id="7" name="Slide Number Placeholder 6"/>
          <p:cNvSpPr>
            <a:spLocks noGrp="1"/>
          </p:cNvSpPr>
          <p:nvPr>
            <p:ph type="sldNum" sz="quarter" idx="12"/>
          </p:nvPr>
        </p:nvSpPr>
        <p:spPr/>
        <p:txBody>
          <a:bodyPr/>
          <a:lstStyle>
            <a:lvl1pPr>
              <a:defRPr/>
            </a:lvl1pPr>
            <a:extLst/>
          </a:lstStyle>
          <a:p>
            <a:pPr>
              <a:defRPr/>
            </a:pPr>
            <a:fld id="{EDC6D95D-AAF4-464E-95C7-3D2B88B3117A}" type="slidenum">
              <a:rPr lang="en-AU"/>
              <a:pPr>
                <a:defRPr/>
              </a:pPr>
              <a:t>‹#›</a:t>
            </a:fld>
            <a:endParaRPr lang="en-AU"/>
          </a:p>
        </p:txBody>
      </p:sp>
    </p:spTree>
    <p:extLst>
      <p:ext uri="{BB962C8B-B14F-4D97-AF65-F5344CB8AC3E}">
        <p14:creationId xmlns:p14="http://schemas.microsoft.com/office/powerpoint/2010/main" val="150315478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428D88EC-A2DC-464F-8D69-D35D113DC0BA}" type="datetimeFigureOut">
              <a:rPr lang="en-AU"/>
              <a:pPr>
                <a:defRPr/>
              </a:pPr>
              <a:t>18/05/2012</a:t>
            </a:fld>
            <a:endParaRPr lang="en-AU"/>
          </a:p>
        </p:txBody>
      </p:sp>
      <p:sp>
        <p:nvSpPr>
          <p:cNvPr id="8" name="Footer Placeholder 7"/>
          <p:cNvSpPr>
            <a:spLocks noGrp="1"/>
          </p:cNvSpPr>
          <p:nvPr>
            <p:ph type="ftr" sz="quarter" idx="11"/>
          </p:nvPr>
        </p:nvSpPr>
        <p:spPr/>
        <p:txBody>
          <a:bodyPr/>
          <a:lstStyle>
            <a:lvl1pPr>
              <a:defRPr/>
            </a:lvl1pPr>
            <a:extLst/>
          </a:lstStyle>
          <a:p>
            <a:pPr>
              <a:defRPr/>
            </a:pPr>
            <a:endParaRPr lang="en-AU"/>
          </a:p>
        </p:txBody>
      </p:sp>
      <p:sp>
        <p:nvSpPr>
          <p:cNvPr id="9" name="Slide Number Placeholder 8"/>
          <p:cNvSpPr>
            <a:spLocks noGrp="1"/>
          </p:cNvSpPr>
          <p:nvPr>
            <p:ph type="sldNum" sz="quarter" idx="12"/>
          </p:nvPr>
        </p:nvSpPr>
        <p:spPr/>
        <p:txBody>
          <a:bodyPr/>
          <a:lstStyle>
            <a:lvl1pPr>
              <a:defRPr/>
            </a:lvl1pPr>
            <a:extLst/>
          </a:lstStyle>
          <a:p>
            <a:pPr>
              <a:defRPr/>
            </a:pPr>
            <a:fld id="{2F55521D-DE98-4FEA-AC38-877F74F48706}" type="slidenum">
              <a:rPr lang="en-AU"/>
              <a:pPr>
                <a:defRPr/>
              </a:pPr>
              <a:t>‹#›</a:t>
            </a:fld>
            <a:endParaRPr lang="en-AU"/>
          </a:p>
        </p:txBody>
      </p:sp>
    </p:spTree>
    <p:extLst>
      <p:ext uri="{BB962C8B-B14F-4D97-AF65-F5344CB8AC3E}">
        <p14:creationId xmlns:p14="http://schemas.microsoft.com/office/powerpoint/2010/main" val="82028675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43778EC7-4DC7-4B50-800D-F115362D97CA}" type="datetimeFigureOut">
              <a:rPr lang="en-AU"/>
              <a:pPr>
                <a:defRPr/>
              </a:pPr>
              <a:t>18/05/2012</a:t>
            </a:fld>
            <a:endParaRPr lang="en-AU"/>
          </a:p>
        </p:txBody>
      </p:sp>
      <p:sp>
        <p:nvSpPr>
          <p:cNvPr id="4" name="Footer Placeholder 3"/>
          <p:cNvSpPr>
            <a:spLocks noGrp="1"/>
          </p:cNvSpPr>
          <p:nvPr>
            <p:ph type="ftr" sz="quarter" idx="11"/>
          </p:nvPr>
        </p:nvSpPr>
        <p:spPr/>
        <p:txBody>
          <a:bodyPr/>
          <a:lstStyle>
            <a:lvl1pPr>
              <a:defRPr/>
            </a:lvl1pPr>
            <a:extLst/>
          </a:lstStyle>
          <a:p>
            <a:pPr>
              <a:defRPr/>
            </a:pPr>
            <a:endParaRPr lang="en-AU"/>
          </a:p>
        </p:txBody>
      </p:sp>
      <p:sp>
        <p:nvSpPr>
          <p:cNvPr id="5" name="Slide Number Placeholder 4"/>
          <p:cNvSpPr>
            <a:spLocks noGrp="1"/>
          </p:cNvSpPr>
          <p:nvPr>
            <p:ph type="sldNum" sz="quarter" idx="12"/>
          </p:nvPr>
        </p:nvSpPr>
        <p:spPr/>
        <p:txBody>
          <a:bodyPr/>
          <a:lstStyle>
            <a:lvl1pPr>
              <a:defRPr/>
            </a:lvl1pPr>
            <a:extLst/>
          </a:lstStyle>
          <a:p>
            <a:pPr>
              <a:defRPr/>
            </a:pPr>
            <a:fld id="{67D41DEB-3F2B-46D7-B2C5-48717410877E}" type="slidenum">
              <a:rPr lang="en-AU"/>
              <a:pPr>
                <a:defRPr/>
              </a:pPr>
              <a:t>‹#›</a:t>
            </a:fld>
            <a:endParaRPr lang="en-AU"/>
          </a:p>
        </p:txBody>
      </p:sp>
    </p:spTree>
    <p:extLst>
      <p:ext uri="{BB962C8B-B14F-4D97-AF65-F5344CB8AC3E}">
        <p14:creationId xmlns:p14="http://schemas.microsoft.com/office/powerpoint/2010/main" val="329965710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CAC3DC8-18D0-42D9-8AD5-FB0F82FCD7F0}" type="datetimeFigureOut">
              <a:rPr lang="en-AU"/>
              <a:pPr>
                <a:defRPr/>
              </a:pPr>
              <a:t>18/05/2012</a:t>
            </a:fld>
            <a:endParaRPr lang="en-AU"/>
          </a:p>
        </p:txBody>
      </p:sp>
      <p:sp>
        <p:nvSpPr>
          <p:cNvPr id="3" name="Footer Placeholder 21"/>
          <p:cNvSpPr>
            <a:spLocks noGrp="1"/>
          </p:cNvSpPr>
          <p:nvPr>
            <p:ph type="ftr" sz="quarter" idx="11"/>
          </p:nvPr>
        </p:nvSpPr>
        <p:spPr/>
        <p:txBody>
          <a:bodyPr/>
          <a:lstStyle>
            <a:lvl1pPr>
              <a:defRPr/>
            </a:lvl1pPr>
          </a:lstStyle>
          <a:p>
            <a:pPr>
              <a:defRPr/>
            </a:pPr>
            <a:endParaRPr lang="en-AU"/>
          </a:p>
        </p:txBody>
      </p:sp>
      <p:sp>
        <p:nvSpPr>
          <p:cNvPr id="4" name="Slide Number Placeholder 17"/>
          <p:cNvSpPr>
            <a:spLocks noGrp="1"/>
          </p:cNvSpPr>
          <p:nvPr>
            <p:ph type="sldNum" sz="quarter" idx="12"/>
          </p:nvPr>
        </p:nvSpPr>
        <p:spPr/>
        <p:txBody>
          <a:bodyPr/>
          <a:lstStyle>
            <a:lvl1pPr>
              <a:defRPr/>
            </a:lvl1pPr>
          </a:lstStyle>
          <a:p>
            <a:pPr>
              <a:defRPr/>
            </a:pPr>
            <a:fld id="{8ACCCDEC-A1D5-4B9A-8A5B-3CBB28197EA2}" type="slidenum">
              <a:rPr lang="en-AU"/>
              <a:pPr>
                <a:defRPr/>
              </a:pPr>
              <a:t>‹#›</a:t>
            </a:fld>
            <a:endParaRPr lang="en-AU"/>
          </a:p>
        </p:txBody>
      </p:sp>
    </p:spTree>
    <p:extLst>
      <p:ext uri="{BB962C8B-B14F-4D97-AF65-F5344CB8AC3E}">
        <p14:creationId xmlns:p14="http://schemas.microsoft.com/office/powerpoint/2010/main" val="2443211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4D6FB732-B246-4DDD-87C2-0140F5E8A225}" type="datetimeFigureOut">
              <a:rPr lang="en-AU"/>
              <a:pPr>
                <a:defRPr/>
              </a:pPr>
              <a:t>18/05/2012</a:t>
            </a:fld>
            <a:endParaRPr lang="en-AU"/>
          </a:p>
        </p:txBody>
      </p:sp>
      <p:sp>
        <p:nvSpPr>
          <p:cNvPr id="6" name="Footer Placeholder 5"/>
          <p:cNvSpPr>
            <a:spLocks noGrp="1"/>
          </p:cNvSpPr>
          <p:nvPr>
            <p:ph type="ftr" sz="quarter" idx="11"/>
          </p:nvPr>
        </p:nvSpPr>
        <p:spPr/>
        <p:txBody>
          <a:bodyPr/>
          <a:lstStyle>
            <a:lvl1pPr>
              <a:defRPr/>
            </a:lvl1pPr>
            <a:extLst/>
          </a:lstStyle>
          <a:p>
            <a:pPr>
              <a:defRPr/>
            </a:pPr>
            <a:endParaRPr lang="en-AU"/>
          </a:p>
        </p:txBody>
      </p:sp>
      <p:sp>
        <p:nvSpPr>
          <p:cNvPr id="7" name="Slide Number Placeholder 6"/>
          <p:cNvSpPr>
            <a:spLocks noGrp="1"/>
          </p:cNvSpPr>
          <p:nvPr>
            <p:ph type="sldNum" sz="quarter" idx="12"/>
          </p:nvPr>
        </p:nvSpPr>
        <p:spPr/>
        <p:txBody>
          <a:bodyPr/>
          <a:lstStyle>
            <a:lvl1pPr>
              <a:defRPr/>
            </a:lvl1pPr>
            <a:extLst/>
          </a:lstStyle>
          <a:p>
            <a:pPr>
              <a:defRPr/>
            </a:pPr>
            <a:fld id="{7E31F61A-5337-439D-8C35-75285137074D}" type="slidenum">
              <a:rPr lang="en-AU"/>
              <a:pPr>
                <a:defRPr/>
              </a:pPr>
              <a:t>‹#›</a:t>
            </a:fld>
            <a:endParaRPr lang="en-AU"/>
          </a:p>
        </p:txBody>
      </p:sp>
    </p:spTree>
    <p:extLst>
      <p:ext uri="{BB962C8B-B14F-4D97-AF65-F5344CB8AC3E}">
        <p14:creationId xmlns:p14="http://schemas.microsoft.com/office/powerpoint/2010/main" val="104627022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Freeform 15"/>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AU"/>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pPr>
              <a:defRPr/>
            </a:pPr>
            <a:fld id="{0D963FD3-46A6-4C18-97A7-05C3FA33E8DF}" type="datetimeFigureOut">
              <a:rPr lang="en-AU"/>
              <a:pPr>
                <a:defRPr/>
              </a:pPr>
              <a:t>18/05/2012</a:t>
            </a:fld>
            <a:endParaRPr lang="en-AU"/>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AU"/>
          </a:p>
        </p:txBody>
      </p:sp>
      <p:sp>
        <p:nvSpPr>
          <p:cNvPr id="13" name="Slide Number Placeholder 6"/>
          <p:cNvSpPr>
            <a:spLocks noGrp="1"/>
          </p:cNvSpPr>
          <p:nvPr>
            <p:ph type="sldNum" sz="quarter" idx="12"/>
          </p:nvPr>
        </p:nvSpPr>
        <p:spPr/>
        <p:txBody>
          <a:bodyPr/>
          <a:lstStyle>
            <a:lvl1pPr>
              <a:defRPr smtClean="0">
                <a:solidFill>
                  <a:schemeClr val="tx1"/>
                </a:solidFill>
              </a:defRPr>
            </a:lvl1pPr>
            <a:extLst/>
          </a:lstStyle>
          <a:p>
            <a:pPr>
              <a:defRPr/>
            </a:pPr>
            <a:fld id="{88F3DD48-08D1-43AC-BAF5-32DC9818DD5F}" type="slidenum">
              <a:rPr lang="en-AU"/>
              <a:pPr>
                <a:defRPr/>
              </a:pPr>
              <a:t>‹#›</a:t>
            </a:fld>
            <a:endParaRPr lang="en-AU"/>
          </a:p>
        </p:txBody>
      </p:sp>
    </p:spTree>
    <p:extLst>
      <p:ext uri="{BB962C8B-B14F-4D97-AF65-F5344CB8AC3E}">
        <p14:creationId xmlns:p14="http://schemas.microsoft.com/office/powerpoint/2010/main" val="454915805"/>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0ED09C9-D58A-478C-9E8E-9BDB90EADAC7}" type="datetimeFigureOut">
              <a:rPr lang="en-AU"/>
              <a:pPr>
                <a:defRPr/>
              </a:pPr>
              <a:t>18/05/2012</a:t>
            </a:fld>
            <a:endParaRPr lang="en-AU"/>
          </a:p>
        </p:txBody>
      </p:sp>
      <p:sp>
        <p:nvSpPr>
          <p:cNvPr id="5" name="Footer Placeholder 21"/>
          <p:cNvSpPr>
            <a:spLocks noGrp="1"/>
          </p:cNvSpPr>
          <p:nvPr>
            <p:ph type="ftr" sz="quarter" idx="11"/>
          </p:nvPr>
        </p:nvSpPr>
        <p:spPr/>
        <p:txBody>
          <a:bodyPr/>
          <a:lstStyle>
            <a:lvl1pPr>
              <a:defRPr/>
            </a:lvl1pPr>
          </a:lstStyle>
          <a:p>
            <a:pPr>
              <a:defRPr/>
            </a:pPr>
            <a:endParaRPr lang="en-AU"/>
          </a:p>
        </p:txBody>
      </p:sp>
      <p:sp>
        <p:nvSpPr>
          <p:cNvPr id="6" name="Slide Number Placeholder 17"/>
          <p:cNvSpPr>
            <a:spLocks noGrp="1"/>
          </p:cNvSpPr>
          <p:nvPr>
            <p:ph type="sldNum" sz="quarter" idx="12"/>
          </p:nvPr>
        </p:nvSpPr>
        <p:spPr/>
        <p:txBody>
          <a:bodyPr/>
          <a:lstStyle>
            <a:lvl1pPr>
              <a:defRPr/>
            </a:lvl1pPr>
          </a:lstStyle>
          <a:p>
            <a:pPr>
              <a:defRPr/>
            </a:pPr>
            <a:fld id="{403498A8-198A-4A7D-B02D-E874A19EF189}" type="slidenum">
              <a:rPr lang="en-AU"/>
              <a:pPr>
                <a:defRPr/>
              </a:pPr>
              <a:t>‹#›</a:t>
            </a:fld>
            <a:endParaRPr lang="en-AU"/>
          </a:p>
        </p:txBody>
      </p:sp>
    </p:spTree>
    <p:extLst>
      <p:ext uri="{BB962C8B-B14F-4D97-AF65-F5344CB8AC3E}">
        <p14:creationId xmlns:p14="http://schemas.microsoft.com/office/powerpoint/2010/main" val="2971897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3CABF9E-EAEF-4D06-8B92-8F53641A0C4D}" type="datetimeFigureOut">
              <a:rPr lang="en-AU"/>
              <a:pPr>
                <a:defRPr/>
              </a:pPr>
              <a:t>18/05/2012</a:t>
            </a:fld>
            <a:endParaRPr lang="en-AU"/>
          </a:p>
        </p:txBody>
      </p:sp>
      <p:sp>
        <p:nvSpPr>
          <p:cNvPr id="5" name="Footer Placeholder 21"/>
          <p:cNvSpPr>
            <a:spLocks noGrp="1"/>
          </p:cNvSpPr>
          <p:nvPr>
            <p:ph type="ftr" sz="quarter" idx="11"/>
          </p:nvPr>
        </p:nvSpPr>
        <p:spPr/>
        <p:txBody>
          <a:bodyPr/>
          <a:lstStyle>
            <a:lvl1pPr>
              <a:defRPr/>
            </a:lvl1pPr>
          </a:lstStyle>
          <a:p>
            <a:pPr>
              <a:defRPr/>
            </a:pPr>
            <a:endParaRPr lang="en-AU"/>
          </a:p>
        </p:txBody>
      </p:sp>
      <p:sp>
        <p:nvSpPr>
          <p:cNvPr id="6" name="Slide Number Placeholder 17"/>
          <p:cNvSpPr>
            <a:spLocks noGrp="1"/>
          </p:cNvSpPr>
          <p:nvPr>
            <p:ph type="sldNum" sz="quarter" idx="12"/>
          </p:nvPr>
        </p:nvSpPr>
        <p:spPr/>
        <p:txBody>
          <a:bodyPr/>
          <a:lstStyle>
            <a:lvl1pPr>
              <a:defRPr/>
            </a:lvl1pPr>
          </a:lstStyle>
          <a:p>
            <a:pPr>
              <a:defRPr/>
            </a:pPr>
            <a:fld id="{C6D773A2-559D-4AE9-8AA7-1C3D5C7897FC}" type="slidenum">
              <a:rPr lang="en-AU"/>
              <a:pPr>
                <a:defRPr/>
              </a:pPr>
              <a:t>‹#›</a:t>
            </a:fld>
            <a:endParaRPr lang="en-AU"/>
          </a:p>
        </p:txBody>
      </p:sp>
    </p:spTree>
    <p:extLst>
      <p:ext uri="{BB962C8B-B14F-4D97-AF65-F5344CB8AC3E}">
        <p14:creationId xmlns:p14="http://schemas.microsoft.com/office/powerpoint/2010/main" val="3316948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027" name="Freeform 11"/>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AU"/>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cs typeface="+mn-cs"/>
              </a:defRPr>
            </a:lvl1pPr>
            <a:extLst/>
          </a:lstStyle>
          <a:p>
            <a:pPr>
              <a:defRPr/>
            </a:pPr>
            <a:fld id="{7E96EE5F-5879-4BAA-AD7E-DC85603DAF4E}" type="datetimeFigureOut">
              <a:rPr lang="en-AU"/>
              <a:pPr>
                <a:defRPr/>
              </a:pPr>
              <a:t>18/05/2012</a:t>
            </a:fld>
            <a:endParaRPr lang="en-AU"/>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en-AU"/>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cs typeface="+mn-cs"/>
              </a:defRPr>
            </a:lvl1pPr>
            <a:extLst/>
          </a:lstStyle>
          <a:p>
            <a:pPr>
              <a:defRPr/>
            </a:pPr>
            <a:fld id="{9E505FC7-9C80-4D14-8166-4E948A49C04C}"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683" r:id="rId1"/>
    <p:sldLayoutId id="2147483679" r:id="rId2"/>
    <p:sldLayoutId id="2147483684" r:id="rId3"/>
    <p:sldLayoutId id="2147483685" r:id="rId4"/>
    <p:sldLayoutId id="2147483686" r:id="rId5"/>
    <p:sldLayoutId id="2147483687" r:id="rId6"/>
    <p:sldLayoutId id="2147483680" r:id="rId7"/>
    <p:sldLayoutId id="2147483688" r:id="rId8"/>
    <p:sldLayoutId id="2147483689" r:id="rId9"/>
    <p:sldLayoutId id="2147483681" r:id="rId10"/>
    <p:sldLayoutId id="2147483682"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qvmag.tas.gov.a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fontAlgn="auto">
              <a:spcAft>
                <a:spcPts val="0"/>
              </a:spcAft>
              <a:defRPr/>
            </a:pPr>
            <a:r>
              <a:rPr lang="en-AU" dirty="0" smtClean="0"/>
              <a:t>Maths Trails Through </a:t>
            </a:r>
            <a:br>
              <a:rPr lang="en-AU" dirty="0" smtClean="0"/>
            </a:br>
            <a:r>
              <a:rPr lang="en-AU" dirty="0" smtClean="0"/>
              <a:t>the</a:t>
            </a:r>
            <a:br>
              <a:rPr lang="en-AU" dirty="0" smtClean="0"/>
            </a:br>
            <a:r>
              <a:rPr lang="en-AU" dirty="0" smtClean="0"/>
              <a:t>Queen Victoria Museum and Art </a:t>
            </a:r>
            <a:br>
              <a:rPr lang="en-AU" dirty="0" smtClean="0"/>
            </a:br>
            <a:r>
              <a:rPr lang="en-AU" dirty="0" smtClean="0"/>
              <a:t>Gallery</a:t>
            </a:r>
            <a:endParaRPr lang="en-AU" dirty="0"/>
          </a:p>
        </p:txBody>
      </p:sp>
      <p:sp>
        <p:nvSpPr>
          <p:cNvPr id="9219" name="Subtitle 2"/>
          <p:cNvSpPr>
            <a:spLocks noGrp="1"/>
          </p:cNvSpPr>
          <p:nvPr>
            <p:ph type="subTitle" idx="1"/>
          </p:nvPr>
        </p:nvSpPr>
        <p:spPr>
          <a:xfrm>
            <a:off x="685800" y="3611563"/>
            <a:ext cx="7772400" cy="1200150"/>
          </a:xfrm>
        </p:spPr>
        <p:txBody>
          <a:bodyPr/>
          <a:lstStyle/>
          <a:p>
            <a:pPr marR="0"/>
            <a:r>
              <a:rPr lang="en-AU" smtClean="0"/>
              <a:t>Presented by:</a:t>
            </a:r>
          </a:p>
          <a:p>
            <a:pPr marR="0"/>
            <a:r>
              <a:rPr lang="en-AU" smtClean="0"/>
              <a:t>Kathleen Hodges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p:cNvSpPr>
            <a:spLocks noGrp="1"/>
          </p:cNvSpPr>
          <p:nvPr>
            <p:ph idx="1"/>
          </p:nvPr>
        </p:nvSpPr>
        <p:spPr/>
        <p:txBody>
          <a:bodyPr/>
          <a:lstStyle/>
          <a:p>
            <a:r>
              <a:rPr lang="en-AU" smtClean="0"/>
              <a:t>How we designed our trails</a:t>
            </a:r>
          </a:p>
          <a:p>
            <a:r>
              <a:rPr lang="en-AU" smtClean="0"/>
              <a:t>What we gained professionally from the trails</a:t>
            </a:r>
          </a:p>
          <a:p>
            <a:r>
              <a:rPr lang="en-AU" smtClean="0"/>
              <a:t>Trialling the trails</a:t>
            </a:r>
          </a:p>
          <a:p>
            <a:r>
              <a:rPr lang="en-AU" smtClean="0"/>
              <a:t>What does a trail look like?</a:t>
            </a:r>
          </a:p>
          <a:p>
            <a:r>
              <a:rPr lang="en-AU" smtClean="0"/>
              <a:t>How these trails will help you-the teacher</a:t>
            </a:r>
          </a:p>
          <a:p>
            <a:r>
              <a:rPr lang="en-AU" smtClean="0"/>
              <a:t>Your turn: designing a trail</a:t>
            </a:r>
          </a:p>
          <a:p>
            <a:r>
              <a:rPr lang="en-AU" smtClean="0"/>
              <a:t>Questions</a:t>
            </a:r>
          </a:p>
        </p:txBody>
      </p:sp>
      <p:sp>
        <p:nvSpPr>
          <p:cNvPr id="3" name="Title 2"/>
          <p:cNvSpPr>
            <a:spLocks noGrp="1"/>
          </p:cNvSpPr>
          <p:nvPr>
            <p:ph type="title"/>
          </p:nvPr>
        </p:nvSpPr>
        <p:spPr/>
        <p:txBody>
          <a:bodyPr/>
          <a:lstStyle/>
          <a:p>
            <a:pPr fontAlgn="auto">
              <a:spcAft>
                <a:spcPts val="0"/>
              </a:spcAft>
              <a:defRPr/>
            </a:pPr>
            <a:r>
              <a:rPr lang="en-AU" sz="3600" dirty="0" smtClean="0"/>
              <a:t>What we will cover:</a:t>
            </a:r>
            <a:endParaRPr lang="en-AU"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p:txBody>
          <a:bodyPr/>
          <a:lstStyle/>
          <a:p>
            <a:r>
              <a:rPr lang="en-AU" smtClean="0"/>
              <a:t>What was involved: meeting with Tracey</a:t>
            </a:r>
          </a:p>
          <a:p>
            <a:r>
              <a:rPr lang="en-AU" smtClean="0"/>
              <a:t>Fun in the museum</a:t>
            </a:r>
          </a:p>
          <a:p>
            <a:r>
              <a:rPr lang="en-AU" smtClean="0"/>
              <a:t>Curriculum consultation: TCF/Australian</a:t>
            </a:r>
          </a:p>
          <a:p>
            <a:r>
              <a:rPr lang="en-AU" smtClean="0"/>
              <a:t>Formatting</a:t>
            </a:r>
          </a:p>
          <a:p>
            <a:r>
              <a:rPr lang="en-AU" smtClean="0"/>
              <a:t>Editing</a:t>
            </a:r>
          </a:p>
          <a:p>
            <a:endParaRPr lang="en-AU" smtClean="0"/>
          </a:p>
        </p:txBody>
      </p:sp>
      <p:sp>
        <p:nvSpPr>
          <p:cNvPr id="3" name="Title 2"/>
          <p:cNvSpPr>
            <a:spLocks noGrp="1"/>
          </p:cNvSpPr>
          <p:nvPr>
            <p:ph type="title"/>
          </p:nvPr>
        </p:nvSpPr>
        <p:spPr/>
        <p:txBody>
          <a:bodyPr>
            <a:normAutofit fontScale="90000"/>
          </a:bodyPr>
          <a:lstStyle/>
          <a:p>
            <a:pPr fontAlgn="auto">
              <a:spcAft>
                <a:spcPts val="0"/>
              </a:spcAft>
              <a:defRPr/>
            </a:pPr>
            <a:r>
              <a:rPr lang="en-AU" sz="4000" dirty="0"/>
              <a:t>How we designed our trails</a:t>
            </a:r>
            <a:r>
              <a:rPr lang="en-AU" dirty="0"/>
              <a:t/>
            </a:r>
            <a:br>
              <a:rPr lang="en-AU" dirty="0"/>
            </a:br>
            <a:endParaRPr lang="en-A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indent="-256032" fontAlgn="auto">
              <a:spcAft>
                <a:spcPts val="0"/>
              </a:spcAft>
              <a:buFont typeface="Wingdings 3"/>
              <a:buChar char=""/>
              <a:defRPr/>
            </a:pPr>
            <a:r>
              <a:rPr lang="en-AU" dirty="0" smtClean="0"/>
              <a:t>The chance to look at the whole maths curriculum.</a:t>
            </a:r>
          </a:p>
          <a:p>
            <a:pPr marL="365760" indent="-256032" fontAlgn="auto">
              <a:spcAft>
                <a:spcPts val="0"/>
              </a:spcAft>
              <a:buFont typeface="Wingdings 3"/>
              <a:buChar char=""/>
              <a:defRPr/>
            </a:pPr>
            <a:r>
              <a:rPr lang="en-AU" sz="2800" dirty="0" smtClean="0"/>
              <a:t>“I </a:t>
            </a:r>
            <a:r>
              <a:rPr lang="en-AU" sz="2800" dirty="0"/>
              <a:t>enjoyed this experience as I worked with two pre-service teachers who are Primary trained (I am Early childhood) and I found it invaluable to hear their ideas and discuss maths problems with them that I wouldn’t generally do in a </a:t>
            </a:r>
            <a:r>
              <a:rPr lang="en-AU" sz="2800" dirty="0" smtClean="0"/>
              <a:t>classroom” (Lana Ross) </a:t>
            </a:r>
          </a:p>
          <a:p>
            <a:pPr marL="109728" indent="0" fontAlgn="auto">
              <a:spcAft>
                <a:spcPts val="0"/>
              </a:spcAft>
              <a:buFont typeface="Wingdings 3"/>
              <a:buNone/>
              <a:defRPr/>
            </a:pPr>
            <a:endParaRPr lang="en-AU" dirty="0" smtClean="0"/>
          </a:p>
          <a:p>
            <a:pPr marL="365760" indent="-256032" fontAlgn="auto">
              <a:spcAft>
                <a:spcPts val="0"/>
              </a:spcAft>
              <a:buFont typeface="Wingdings 3"/>
              <a:buChar char=""/>
              <a:defRPr/>
            </a:pPr>
            <a:endParaRPr lang="en-AU" dirty="0" smtClean="0"/>
          </a:p>
          <a:p>
            <a:pPr marL="365760" indent="-256032" fontAlgn="auto">
              <a:spcAft>
                <a:spcPts val="0"/>
              </a:spcAft>
              <a:buFont typeface="Wingdings 3"/>
              <a:buChar char=""/>
              <a:defRPr/>
            </a:pPr>
            <a:endParaRPr lang="en-AU" dirty="0"/>
          </a:p>
        </p:txBody>
      </p:sp>
      <p:sp>
        <p:nvSpPr>
          <p:cNvPr id="3" name="Title 2"/>
          <p:cNvSpPr>
            <a:spLocks noGrp="1"/>
          </p:cNvSpPr>
          <p:nvPr>
            <p:ph type="title"/>
          </p:nvPr>
        </p:nvSpPr>
        <p:spPr>
          <a:xfrm>
            <a:off x="611560" y="332656"/>
            <a:ext cx="8085584" cy="1070992"/>
          </a:xfrm>
        </p:spPr>
        <p:txBody>
          <a:bodyPr>
            <a:normAutofit fontScale="90000"/>
          </a:bodyPr>
          <a:lstStyle/>
          <a:p>
            <a:pPr fontAlgn="auto">
              <a:spcAft>
                <a:spcPts val="0"/>
              </a:spcAft>
              <a:defRPr/>
            </a:pPr>
            <a:r>
              <a:rPr lang="en-AU" sz="4000" dirty="0"/>
              <a:t>What we got professionally from the trails</a:t>
            </a:r>
            <a:r>
              <a:rPr lang="en-AU" dirty="0"/>
              <a:t/>
            </a:r>
            <a:br>
              <a:rPr lang="en-AU" dirty="0"/>
            </a:br>
            <a:endParaRPr lang="en-A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lstStyle/>
          <a:p>
            <a:r>
              <a:rPr lang="en-AU" dirty="0" smtClean="0"/>
              <a:t>Maths is everywhere</a:t>
            </a:r>
          </a:p>
          <a:p>
            <a:r>
              <a:rPr lang="en-AU" dirty="0" smtClean="0"/>
              <a:t>“Creating these maths trails has provided me with a better understanding of how maths is all around us and I am able to model this for my students.” (Lana Ross teacher, Cairns Qld).</a:t>
            </a:r>
          </a:p>
          <a:p>
            <a:endParaRPr lang="en-AU" dirty="0" smtClean="0"/>
          </a:p>
        </p:txBody>
      </p:sp>
      <p:sp>
        <p:nvSpPr>
          <p:cNvPr id="3" name="Title 2"/>
          <p:cNvSpPr>
            <a:spLocks noGrp="1"/>
          </p:cNvSpPr>
          <p:nvPr>
            <p:ph type="title"/>
          </p:nvPr>
        </p:nvSpPr>
        <p:spPr/>
        <p:txBody>
          <a:bodyPr>
            <a:normAutofit fontScale="90000"/>
          </a:bodyPr>
          <a:lstStyle/>
          <a:p>
            <a:pPr fontAlgn="auto">
              <a:spcAft>
                <a:spcPts val="0"/>
              </a:spcAft>
              <a:defRPr/>
            </a:pPr>
            <a:r>
              <a:rPr lang="en-AU" sz="4000" dirty="0"/>
              <a:t>What we got professionally from the trails</a:t>
            </a:r>
            <a:r>
              <a:rPr lang="en-AU" dirty="0"/>
              <a:t/>
            </a:r>
            <a:br>
              <a:rPr lang="en-AU" dirty="0"/>
            </a:br>
            <a:endParaRPr lang="en-A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p:txBody>
          <a:bodyPr/>
          <a:lstStyle/>
          <a:p>
            <a:r>
              <a:rPr lang="en-AU" dirty="0" smtClean="0"/>
              <a:t>School holiday program</a:t>
            </a:r>
          </a:p>
          <a:p>
            <a:r>
              <a:rPr lang="en-AU" dirty="0" smtClean="0"/>
              <a:t>6 children aged between 6 &amp; 8</a:t>
            </a:r>
          </a:p>
          <a:p>
            <a:r>
              <a:rPr lang="en-AU" dirty="0" smtClean="0"/>
              <a:t>How long did it take?</a:t>
            </a:r>
          </a:p>
          <a:p>
            <a:endParaRPr lang="en-AU" dirty="0" smtClean="0"/>
          </a:p>
        </p:txBody>
      </p:sp>
      <p:sp>
        <p:nvSpPr>
          <p:cNvPr id="3" name="Title 2"/>
          <p:cNvSpPr>
            <a:spLocks noGrp="1"/>
          </p:cNvSpPr>
          <p:nvPr>
            <p:ph type="title"/>
          </p:nvPr>
        </p:nvSpPr>
        <p:spPr/>
        <p:txBody>
          <a:bodyPr>
            <a:normAutofit fontScale="90000"/>
          </a:bodyPr>
          <a:lstStyle/>
          <a:p>
            <a:pPr fontAlgn="auto">
              <a:spcAft>
                <a:spcPts val="0"/>
              </a:spcAft>
              <a:defRPr/>
            </a:pPr>
            <a:r>
              <a:rPr lang="en-AU" sz="4000" dirty="0"/>
              <a:t>Trialling the trails</a:t>
            </a:r>
            <a:r>
              <a:rPr lang="en-AU" dirty="0"/>
              <a:t/>
            </a:r>
            <a:br>
              <a:rPr lang="en-AU" dirty="0"/>
            </a:br>
            <a:endParaRPr lang="en-A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endParaRPr lang="en-AU" smtClean="0"/>
          </a:p>
        </p:txBody>
      </p:sp>
      <p:sp>
        <p:nvSpPr>
          <p:cNvPr id="3" name="Title 2"/>
          <p:cNvSpPr>
            <a:spLocks noGrp="1"/>
          </p:cNvSpPr>
          <p:nvPr>
            <p:ph type="title"/>
          </p:nvPr>
        </p:nvSpPr>
        <p:spPr/>
        <p:txBody>
          <a:bodyPr/>
          <a:lstStyle/>
          <a:p>
            <a:pPr fontAlgn="auto">
              <a:spcAft>
                <a:spcPts val="0"/>
              </a:spcAft>
              <a:defRPr/>
            </a:pPr>
            <a:r>
              <a:rPr lang="en-AU" sz="3600" dirty="0" smtClean="0"/>
              <a:t>What do they look like?</a:t>
            </a:r>
            <a:endParaRPr lang="en-AU"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365760" indent="-256032" fontAlgn="auto">
              <a:spcAft>
                <a:spcPts val="0"/>
              </a:spcAft>
              <a:buFont typeface="Wingdings 3"/>
              <a:buChar char=""/>
              <a:defRPr/>
            </a:pPr>
            <a:r>
              <a:rPr lang="en-AU" dirty="0" smtClean="0"/>
              <a:t>Practical resource</a:t>
            </a:r>
          </a:p>
          <a:p>
            <a:pPr marL="365760" indent="-256032" fontAlgn="auto">
              <a:spcAft>
                <a:spcPts val="0"/>
              </a:spcAft>
              <a:buFont typeface="Wingdings 3"/>
              <a:buChar char=""/>
              <a:defRPr/>
            </a:pPr>
            <a:r>
              <a:rPr lang="en-AU" dirty="0" smtClean="0"/>
              <a:t>“I am currently </a:t>
            </a:r>
            <a:r>
              <a:rPr lang="en-AU" dirty="0"/>
              <a:t>teaching middle school maths and am really enjoying the content and the ability</a:t>
            </a:r>
            <a:br>
              <a:rPr lang="en-AU" dirty="0"/>
            </a:br>
            <a:r>
              <a:rPr lang="en-AU" dirty="0" smtClean="0"/>
              <a:t>to </a:t>
            </a:r>
            <a:r>
              <a:rPr lang="en-AU" dirty="0"/>
              <a:t>make maths to be more than a textbook for my </a:t>
            </a:r>
            <a:r>
              <a:rPr lang="en-AU" dirty="0" smtClean="0"/>
              <a:t>students” (Emma Cooper, teacher Katherine, NT).</a:t>
            </a:r>
            <a:r>
              <a:rPr lang="en-AU" dirty="0"/>
              <a:t/>
            </a:r>
            <a:br>
              <a:rPr lang="en-AU" dirty="0"/>
            </a:br>
            <a:r>
              <a:rPr lang="en-AU" dirty="0"/>
              <a:t/>
            </a:r>
            <a:br>
              <a:rPr lang="en-AU" dirty="0"/>
            </a:br>
            <a:endParaRPr lang="en-AU" dirty="0" smtClean="0"/>
          </a:p>
          <a:p>
            <a:pPr marL="109728" indent="0" fontAlgn="auto">
              <a:spcAft>
                <a:spcPts val="0"/>
              </a:spcAft>
              <a:buFont typeface="Wingdings 3"/>
              <a:buNone/>
              <a:defRPr/>
            </a:pPr>
            <a:endParaRPr lang="en-AU" dirty="0" smtClean="0"/>
          </a:p>
          <a:p>
            <a:pPr marL="365760" indent="-256032" fontAlgn="auto">
              <a:spcAft>
                <a:spcPts val="0"/>
              </a:spcAft>
              <a:buFont typeface="Wingdings 3"/>
              <a:buChar char=""/>
              <a:defRPr/>
            </a:pPr>
            <a:r>
              <a:rPr lang="en-AU" dirty="0" smtClean="0"/>
              <a:t>Collaboration</a:t>
            </a:r>
          </a:p>
          <a:p>
            <a:pPr marL="365760" indent="-256032" fontAlgn="auto">
              <a:spcAft>
                <a:spcPts val="0"/>
              </a:spcAft>
              <a:buFont typeface="Wingdings 3"/>
              <a:buChar char=""/>
              <a:defRPr/>
            </a:pPr>
            <a:r>
              <a:rPr lang="en-AU" dirty="0" smtClean="0"/>
              <a:t>“At </a:t>
            </a:r>
            <a:r>
              <a:rPr lang="en-AU" dirty="0"/>
              <a:t>the moment I am looking at doing maths trails with my year 8's through a relationship I'm currently trying to set up with a school in Hobart, using computers </a:t>
            </a:r>
            <a:r>
              <a:rPr lang="en-AU" dirty="0" err="1" smtClean="0"/>
              <a:t>etc</a:t>
            </a:r>
            <a:r>
              <a:rPr lang="en-AU" dirty="0" smtClean="0"/>
              <a:t>” (Emma Cooper, teacher Katherine, NT).</a:t>
            </a:r>
          </a:p>
          <a:p>
            <a:pPr marL="365760" indent="-256032" fontAlgn="auto">
              <a:spcAft>
                <a:spcPts val="0"/>
              </a:spcAft>
              <a:buFont typeface="Wingdings 3"/>
              <a:buChar char=""/>
              <a:defRPr/>
            </a:pPr>
            <a:endParaRPr lang="en-AU" dirty="0"/>
          </a:p>
        </p:txBody>
      </p:sp>
      <p:sp>
        <p:nvSpPr>
          <p:cNvPr id="3" name="Title 2"/>
          <p:cNvSpPr>
            <a:spLocks noGrp="1"/>
          </p:cNvSpPr>
          <p:nvPr>
            <p:ph type="title"/>
          </p:nvPr>
        </p:nvSpPr>
        <p:spPr/>
        <p:txBody>
          <a:bodyPr>
            <a:normAutofit fontScale="90000"/>
          </a:bodyPr>
          <a:lstStyle/>
          <a:p>
            <a:pPr fontAlgn="auto">
              <a:spcAft>
                <a:spcPts val="0"/>
              </a:spcAft>
              <a:defRPr/>
            </a:pPr>
            <a:r>
              <a:rPr lang="en-AU" sz="4000" dirty="0"/>
              <a:t>How these trails will help </a:t>
            </a:r>
            <a:r>
              <a:rPr lang="en-AU" sz="4000" dirty="0" smtClean="0"/>
              <a:t>you</a:t>
            </a:r>
            <a:r>
              <a:rPr lang="en-AU" dirty="0"/>
              <a:t/>
            </a:r>
            <a:br>
              <a:rPr lang="en-AU" dirty="0"/>
            </a:br>
            <a:endParaRPr lang="en-A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AU" dirty="0" smtClean="0"/>
              <a:t>Online at: </a:t>
            </a:r>
            <a:r>
              <a:rPr lang="en-AU" dirty="0" smtClean="0">
                <a:hlinkClick r:id="rId3"/>
              </a:rPr>
              <a:t>www.qvmag.tas.gov.au</a:t>
            </a:r>
            <a:r>
              <a:rPr lang="en-AU" dirty="0" smtClean="0"/>
              <a:t> at the end of May </a:t>
            </a:r>
          </a:p>
          <a:p>
            <a:r>
              <a:rPr lang="en-AU" dirty="0" smtClean="0"/>
              <a:t>OR </a:t>
            </a:r>
          </a:p>
          <a:p>
            <a:r>
              <a:rPr lang="en-AU" smtClean="0"/>
              <a:t>Email:</a:t>
            </a:r>
          </a:p>
          <a:p>
            <a:r>
              <a:rPr lang="en-US" smtClean="0"/>
              <a:t>Tammy.Edmunds@launceston.tas.gov.au</a:t>
            </a:r>
            <a:r>
              <a:rPr lang="en-AU" dirty="0" smtClean="0"/>
              <a:t> </a:t>
            </a:r>
          </a:p>
        </p:txBody>
      </p:sp>
      <p:sp>
        <p:nvSpPr>
          <p:cNvPr id="3" name="Title 2"/>
          <p:cNvSpPr>
            <a:spLocks noGrp="1"/>
          </p:cNvSpPr>
          <p:nvPr>
            <p:ph type="title"/>
          </p:nvPr>
        </p:nvSpPr>
        <p:spPr/>
        <p:txBody>
          <a:bodyPr/>
          <a:lstStyle/>
          <a:p>
            <a:pPr algn="ctr"/>
            <a:r>
              <a:rPr lang="en-AU" dirty="0" smtClean="0"/>
              <a:t>When trails will be available</a:t>
            </a:r>
            <a:endParaRPr lang="en-AU" dirty="0"/>
          </a:p>
        </p:txBody>
      </p:sp>
    </p:spTree>
    <p:extLst>
      <p:ext uri="{BB962C8B-B14F-4D97-AF65-F5344CB8AC3E}">
        <p14:creationId xmlns:p14="http://schemas.microsoft.com/office/powerpoint/2010/main" val="2557017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fontAlgn="auto">
              <a:spcAft>
                <a:spcPts val="0"/>
              </a:spcAft>
              <a:defRPr/>
            </a:pPr>
            <a:r>
              <a:rPr lang="en-AU" dirty="0"/>
              <a:t>Your turn: designing a trail</a:t>
            </a:r>
            <a:br>
              <a:rPr lang="en-AU" dirty="0"/>
            </a:br>
            <a:endParaRPr lang="en-AU"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95288" y="765175"/>
            <a:ext cx="2663825" cy="19939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765175"/>
            <a:ext cx="2590800"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888" y="763588"/>
            <a:ext cx="2590800" cy="194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763838"/>
            <a:ext cx="2243138"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8538" y="5135563"/>
            <a:ext cx="2663825" cy="159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538" y="4919663"/>
            <a:ext cx="2581275" cy="185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2767013"/>
            <a:ext cx="2573338"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2924175"/>
            <a:ext cx="188595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1000"/>
                                        <p:tgtEl>
                                          <p:spTgt spid="1027"/>
                                        </p:tgtEl>
                                      </p:cBhvr>
                                    </p:animEffect>
                                    <p:anim calcmode="lin" valueType="num">
                                      <p:cBhvr>
                                        <p:cTn id="15" dur="1000" fill="hold"/>
                                        <p:tgtEl>
                                          <p:spTgt spid="1027"/>
                                        </p:tgtEl>
                                        <p:attrNameLst>
                                          <p:attrName>ppt_x</p:attrName>
                                        </p:attrNameLst>
                                      </p:cBhvr>
                                      <p:tavLst>
                                        <p:tav tm="0">
                                          <p:val>
                                            <p:strVal val="#ppt_x"/>
                                          </p:val>
                                        </p:tav>
                                        <p:tav tm="100000">
                                          <p:val>
                                            <p:strVal val="#ppt_x"/>
                                          </p:val>
                                        </p:tav>
                                      </p:tavLst>
                                    </p:anim>
                                    <p:anim calcmode="lin" valueType="num">
                                      <p:cBhvr>
                                        <p:cTn id="1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1029"/>
                                        </p:tgtEl>
                                        <p:attrNameLst>
                                          <p:attrName>style.visibility</p:attrName>
                                        </p:attrNameLst>
                                      </p:cBhvr>
                                      <p:to>
                                        <p:strVal val="visible"/>
                                      </p:to>
                                    </p:set>
                                    <p:animEffect transition="in" filter="fade">
                                      <p:cBhvr>
                                        <p:cTn id="21" dur="1000"/>
                                        <p:tgtEl>
                                          <p:spTgt spid="1029"/>
                                        </p:tgtEl>
                                      </p:cBhvr>
                                    </p:animEffect>
                                    <p:anim calcmode="lin" valueType="num">
                                      <p:cBhvr>
                                        <p:cTn id="22" dur="1000" fill="hold"/>
                                        <p:tgtEl>
                                          <p:spTgt spid="1029"/>
                                        </p:tgtEl>
                                        <p:attrNameLst>
                                          <p:attrName>ppt_x</p:attrName>
                                        </p:attrNameLst>
                                      </p:cBhvr>
                                      <p:tavLst>
                                        <p:tav tm="0">
                                          <p:val>
                                            <p:strVal val="#ppt_x"/>
                                          </p:val>
                                        </p:tav>
                                        <p:tav tm="100000">
                                          <p:val>
                                            <p:strVal val="#ppt_x"/>
                                          </p:val>
                                        </p:tav>
                                      </p:tavLst>
                                    </p:anim>
                                    <p:anim calcmode="lin" valueType="num">
                                      <p:cBhvr>
                                        <p:cTn id="23" dur="1000" fill="hold"/>
                                        <p:tgtEl>
                                          <p:spTgt spid="1029"/>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1034"/>
                                        </p:tgtEl>
                                        <p:attrNameLst>
                                          <p:attrName>style.visibility</p:attrName>
                                        </p:attrNameLst>
                                      </p:cBhvr>
                                      <p:to>
                                        <p:strVal val="visible"/>
                                      </p:to>
                                    </p:set>
                                    <p:animEffect transition="in" filter="fade">
                                      <p:cBhvr>
                                        <p:cTn id="28" dur="1000"/>
                                        <p:tgtEl>
                                          <p:spTgt spid="1034"/>
                                        </p:tgtEl>
                                      </p:cBhvr>
                                    </p:animEffect>
                                    <p:anim calcmode="lin" valueType="num">
                                      <p:cBhvr>
                                        <p:cTn id="29" dur="1000" fill="hold"/>
                                        <p:tgtEl>
                                          <p:spTgt spid="1034"/>
                                        </p:tgtEl>
                                        <p:attrNameLst>
                                          <p:attrName>ppt_x</p:attrName>
                                        </p:attrNameLst>
                                      </p:cBhvr>
                                      <p:tavLst>
                                        <p:tav tm="0">
                                          <p:val>
                                            <p:strVal val="#ppt_x"/>
                                          </p:val>
                                        </p:tav>
                                        <p:tav tm="100000">
                                          <p:val>
                                            <p:strVal val="#ppt_x"/>
                                          </p:val>
                                        </p:tav>
                                      </p:tavLst>
                                    </p:anim>
                                    <p:anim calcmode="lin" valueType="num">
                                      <p:cBhvr>
                                        <p:cTn id="30" dur="1000" fill="hold"/>
                                        <p:tgtEl>
                                          <p:spTgt spid="1034"/>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fade">
                                      <p:cBhvr>
                                        <p:cTn id="35" dur="1000"/>
                                        <p:tgtEl>
                                          <p:spTgt spid="1030"/>
                                        </p:tgtEl>
                                      </p:cBhvr>
                                    </p:animEffect>
                                    <p:anim calcmode="lin" valueType="num">
                                      <p:cBhvr>
                                        <p:cTn id="36" dur="1000" fill="hold"/>
                                        <p:tgtEl>
                                          <p:spTgt spid="1030"/>
                                        </p:tgtEl>
                                        <p:attrNameLst>
                                          <p:attrName>ppt_x</p:attrName>
                                        </p:attrNameLst>
                                      </p:cBhvr>
                                      <p:tavLst>
                                        <p:tav tm="0">
                                          <p:val>
                                            <p:strVal val="#ppt_x"/>
                                          </p:val>
                                        </p:tav>
                                        <p:tav tm="100000">
                                          <p:val>
                                            <p:strVal val="#ppt_x"/>
                                          </p:val>
                                        </p:tav>
                                      </p:tavLst>
                                    </p:anim>
                                    <p:anim calcmode="lin" valueType="num">
                                      <p:cBhvr>
                                        <p:cTn id="37"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1033"/>
                                        </p:tgtEl>
                                        <p:attrNameLst>
                                          <p:attrName>style.visibility</p:attrName>
                                        </p:attrNameLst>
                                      </p:cBhvr>
                                      <p:to>
                                        <p:strVal val="visible"/>
                                      </p:to>
                                    </p:set>
                                    <p:animEffect transition="in" filter="fade">
                                      <p:cBhvr>
                                        <p:cTn id="42" dur="1000"/>
                                        <p:tgtEl>
                                          <p:spTgt spid="1033"/>
                                        </p:tgtEl>
                                      </p:cBhvr>
                                    </p:animEffect>
                                    <p:anim calcmode="lin" valueType="num">
                                      <p:cBhvr>
                                        <p:cTn id="43" dur="1000" fill="hold"/>
                                        <p:tgtEl>
                                          <p:spTgt spid="1033"/>
                                        </p:tgtEl>
                                        <p:attrNameLst>
                                          <p:attrName>ppt_x</p:attrName>
                                        </p:attrNameLst>
                                      </p:cBhvr>
                                      <p:tavLst>
                                        <p:tav tm="0">
                                          <p:val>
                                            <p:strVal val="#ppt_x"/>
                                          </p:val>
                                        </p:tav>
                                        <p:tav tm="100000">
                                          <p:val>
                                            <p:strVal val="#ppt_x"/>
                                          </p:val>
                                        </p:tav>
                                      </p:tavLst>
                                    </p:anim>
                                    <p:anim calcmode="lin" valueType="num">
                                      <p:cBhvr>
                                        <p:cTn id="44" dur="1000" fill="hold"/>
                                        <p:tgtEl>
                                          <p:spTgt spid="1033"/>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1031"/>
                                        </p:tgtEl>
                                        <p:attrNameLst>
                                          <p:attrName>style.visibility</p:attrName>
                                        </p:attrNameLst>
                                      </p:cBhvr>
                                      <p:to>
                                        <p:strVal val="visible"/>
                                      </p:to>
                                    </p:set>
                                    <p:animEffect transition="in" filter="fade">
                                      <p:cBhvr>
                                        <p:cTn id="49" dur="1000"/>
                                        <p:tgtEl>
                                          <p:spTgt spid="1031"/>
                                        </p:tgtEl>
                                      </p:cBhvr>
                                    </p:animEffect>
                                    <p:anim calcmode="lin" valueType="num">
                                      <p:cBhvr>
                                        <p:cTn id="50" dur="1000" fill="hold"/>
                                        <p:tgtEl>
                                          <p:spTgt spid="1031"/>
                                        </p:tgtEl>
                                        <p:attrNameLst>
                                          <p:attrName>ppt_x</p:attrName>
                                        </p:attrNameLst>
                                      </p:cBhvr>
                                      <p:tavLst>
                                        <p:tav tm="0">
                                          <p:val>
                                            <p:strVal val="#ppt_x"/>
                                          </p:val>
                                        </p:tav>
                                        <p:tav tm="100000">
                                          <p:val>
                                            <p:strVal val="#ppt_x"/>
                                          </p:val>
                                        </p:tav>
                                      </p:tavLst>
                                    </p:anim>
                                    <p:anim calcmode="lin" valueType="num">
                                      <p:cBhvr>
                                        <p:cTn id="51" dur="1000" fill="hold"/>
                                        <p:tgtEl>
                                          <p:spTgt spid="1031"/>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presetSubtype="0" fill="hold" nodeType="clickEffect">
                                  <p:stCondLst>
                                    <p:cond delay="0"/>
                                  </p:stCondLst>
                                  <p:childTnLst>
                                    <p:set>
                                      <p:cBhvr>
                                        <p:cTn id="55" dur="1" fill="hold">
                                          <p:stCondLst>
                                            <p:cond delay="0"/>
                                          </p:stCondLst>
                                        </p:cTn>
                                        <p:tgtEl>
                                          <p:spTgt spid="1032"/>
                                        </p:tgtEl>
                                        <p:attrNameLst>
                                          <p:attrName>style.visibility</p:attrName>
                                        </p:attrNameLst>
                                      </p:cBhvr>
                                      <p:to>
                                        <p:strVal val="visible"/>
                                      </p:to>
                                    </p:set>
                                    <p:animEffect transition="in" filter="fade">
                                      <p:cBhvr>
                                        <p:cTn id="56" dur="1000"/>
                                        <p:tgtEl>
                                          <p:spTgt spid="1032"/>
                                        </p:tgtEl>
                                      </p:cBhvr>
                                    </p:animEffect>
                                    <p:anim calcmode="lin" valueType="num">
                                      <p:cBhvr>
                                        <p:cTn id="57" dur="1000" fill="hold"/>
                                        <p:tgtEl>
                                          <p:spTgt spid="1032"/>
                                        </p:tgtEl>
                                        <p:attrNameLst>
                                          <p:attrName>ppt_x</p:attrName>
                                        </p:attrNameLst>
                                      </p:cBhvr>
                                      <p:tavLst>
                                        <p:tav tm="0">
                                          <p:val>
                                            <p:strVal val="#ppt_x"/>
                                          </p:val>
                                        </p:tav>
                                        <p:tav tm="100000">
                                          <p:val>
                                            <p:strVal val="#ppt_x"/>
                                          </p:val>
                                        </p:tav>
                                      </p:tavLst>
                                    </p:anim>
                                    <p:anim calcmode="lin" valueType="num">
                                      <p:cBhvr>
                                        <p:cTn id="58"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p:txBody>
          <a:bodyPr/>
          <a:lstStyle/>
          <a:p>
            <a:endParaRPr lang="en-AU" smtClean="0"/>
          </a:p>
        </p:txBody>
      </p:sp>
      <p:sp>
        <p:nvSpPr>
          <p:cNvPr id="3" name="Title 2"/>
          <p:cNvSpPr>
            <a:spLocks noGrp="1"/>
          </p:cNvSpPr>
          <p:nvPr>
            <p:ph type="title"/>
          </p:nvPr>
        </p:nvSpPr>
        <p:spPr/>
        <p:txBody>
          <a:bodyPr/>
          <a:lstStyle/>
          <a:p>
            <a:pPr algn="ctr" fontAlgn="auto">
              <a:spcAft>
                <a:spcPts val="0"/>
              </a:spcAft>
              <a:defRPr/>
            </a:pPr>
            <a:r>
              <a:rPr lang="en-AU" dirty="0" smtClean="0"/>
              <a:t>Questions????</a:t>
            </a:r>
            <a:endParaRPr lang="en-A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618</TotalTime>
  <Words>1023</Words>
  <Application>Microsoft Office PowerPoint</Application>
  <PresentationFormat>On-screen Show (4:3)</PresentationFormat>
  <Paragraphs>60</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Maths Trails Through  the Queen Victoria Museum and Art  Gallery</vt:lpstr>
      <vt:lpstr>What we will cover:</vt:lpstr>
      <vt:lpstr>How we designed our trails </vt:lpstr>
      <vt:lpstr>What we got professionally from the trails </vt:lpstr>
      <vt:lpstr>What we got professionally from the trails </vt:lpstr>
      <vt:lpstr>Trialling the trails </vt:lpstr>
      <vt:lpstr>What do they look like?</vt:lpstr>
      <vt:lpstr>How these trails will help you </vt:lpstr>
      <vt:lpstr>When trails will be available</vt:lpstr>
      <vt:lpstr>Your turn: designing a trail </vt:lpstr>
      <vt:lpstr>Questions????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Trails Through  the Queen Victoria Museum and Art  Gallery</dc:title>
  <dc:creator>HP</dc:creator>
  <cp:lastModifiedBy>HP</cp:lastModifiedBy>
  <cp:revision>21</cp:revision>
  <dcterms:created xsi:type="dcterms:W3CDTF">2012-04-16T09:38:10Z</dcterms:created>
  <dcterms:modified xsi:type="dcterms:W3CDTF">2012-05-18T03:57:00Z</dcterms:modified>
</cp:coreProperties>
</file>