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sldIdLst>
    <p:sldId id="256" r:id="rId2"/>
    <p:sldId id="345" r:id="rId3"/>
    <p:sldId id="371" r:id="rId4"/>
    <p:sldId id="391" r:id="rId5"/>
    <p:sldId id="278" r:id="rId6"/>
    <p:sldId id="279" r:id="rId7"/>
    <p:sldId id="280" r:id="rId8"/>
    <p:sldId id="281" r:id="rId9"/>
    <p:sldId id="282" r:id="rId10"/>
    <p:sldId id="283" r:id="rId11"/>
    <p:sldId id="284" r:id="rId12"/>
    <p:sldId id="285" r:id="rId13"/>
    <p:sldId id="286" r:id="rId14"/>
    <p:sldId id="290" r:id="rId15"/>
    <p:sldId id="296" r:id="rId16"/>
    <p:sldId id="380" r:id="rId17"/>
    <p:sldId id="381" r:id="rId18"/>
    <p:sldId id="382" r:id="rId19"/>
    <p:sldId id="383" r:id="rId20"/>
    <p:sldId id="384" r:id="rId21"/>
    <p:sldId id="297" r:id="rId22"/>
    <p:sldId id="298" r:id="rId23"/>
    <p:sldId id="299" r:id="rId24"/>
    <p:sldId id="300" r:id="rId25"/>
    <p:sldId id="301" r:id="rId26"/>
    <p:sldId id="348" r:id="rId27"/>
    <p:sldId id="385" r:id="rId28"/>
    <p:sldId id="386" r:id="rId29"/>
    <p:sldId id="387" r:id="rId30"/>
    <p:sldId id="388" r:id="rId31"/>
    <p:sldId id="389" r:id="rId32"/>
    <p:sldId id="390" r:id="rId33"/>
    <p:sldId id="349" r:id="rId34"/>
    <p:sldId id="350" r:id="rId35"/>
    <p:sldId id="351" r:id="rId36"/>
    <p:sldId id="352" r:id="rId37"/>
    <p:sldId id="353" r:id="rId38"/>
    <p:sldId id="354" r:id="rId39"/>
    <p:sldId id="355" r:id="rId40"/>
    <p:sldId id="356" r:id="rId41"/>
    <p:sldId id="357" r:id="rId42"/>
    <p:sldId id="358" r:id="rId43"/>
    <p:sldId id="359" r:id="rId44"/>
    <p:sldId id="361" r:id="rId45"/>
    <p:sldId id="393" r:id="rId46"/>
    <p:sldId id="392" r:id="rId47"/>
    <p:sldId id="395" r:id="rId48"/>
    <p:sldId id="394" r:id="rId49"/>
    <p:sldId id="399" r:id="rId50"/>
    <p:sldId id="396" r:id="rId51"/>
    <p:sldId id="397" r:id="rId52"/>
    <p:sldId id="398" r:id="rId53"/>
    <p:sldId id="34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1" r:id="rId69"/>
    <p:sldId id="332" r:id="rId70"/>
    <p:sldId id="333" r:id="rId71"/>
    <p:sldId id="334" r:id="rId72"/>
    <p:sldId id="335" r:id="rId73"/>
    <p:sldId id="336" r:id="rId74"/>
    <p:sldId id="259" r:id="rId75"/>
    <p:sldId id="267" r:id="rId76"/>
    <p:sldId id="268" r:id="rId77"/>
    <p:sldId id="269" r:id="rId78"/>
    <p:sldId id="270" r:id="rId79"/>
    <p:sldId id="271" r:id="rId80"/>
    <p:sldId id="272" r:id="rId81"/>
    <p:sldId id="273" r:id="rId82"/>
    <p:sldId id="372" r:id="rId83"/>
    <p:sldId id="365" r:id="rId84"/>
    <p:sldId id="366" r:id="rId85"/>
    <p:sldId id="370" r:id="rId86"/>
    <p:sldId id="369" r:id="rId87"/>
    <p:sldId id="368" r:id="rId88"/>
    <p:sldId id="367" r:id="rId89"/>
    <p:sldId id="377" r:id="rId90"/>
    <p:sldId id="378" r:id="rId91"/>
    <p:sldId id="379" r:id="rId92"/>
    <p:sldId id="362" r:id="rId93"/>
    <p:sldId id="363" r:id="rId94"/>
    <p:sldId id="364" r:id="rId95"/>
    <p:sldId id="373" r:id="rId96"/>
    <p:sldId id="374" r:id="rId97"/>
    <p:sldId id="375" r:id="rId98"/>
    <p:sldId id="376"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546" y="-108"/>
      </p:cViewPr>
      <p:guideLst>
        <p:guide orient="horz" pos="2160"/>
        <p:guide pos="2880"/>
      </p:guideLst>
    </p:cSldViewPr>
  </p:slideViewPr>
  <p:notesTextViewPr>
    <p:cViewPr>
      <p:scale>
        <a:sx n="1" d="1"/>
        <a:sy n="1" d="1"/>
      </p:scale>
      <p:origin x="0" y="0"/>
    </p:cViewPr>
  </p:notesTextViewPr>
  <p:sorterViewPr>
    <p:cViewPr>
      <p:scale>
        <a:sx n="100" d="100"/>
        <a:sy n="100" d="100"/>
      </p:scale>
      <p:origin x="0" y="1614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EE67B6-A47A-45F1-BC0E-4E408EB3DA4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AU"/>
        </a:p>
      </dgm:t>
    </dgm:pt>
    <dgm:pt modelId="{553D90A3-DC85-4A07-A5FC-079F62375806}">
      <dgm:prSet phldrT="[Text]"/>
      <dgm:spPr/>
      <dgm:t>
        <a:bodyPr/>
        <a:lstStyle/>
        <a:p>
          <a:r>
            <a:rPr lang="en-AU" dirty="0" smtClean="0"/>
            <a:t>Launch</a:t>
          </a:r>
          <a:endParaRPr lang="en-AU" dirty="0"/>
        </a:p>
      </dgm:t>
    </dgm:pt>
    <dgm:pt modelId="{1CE0BDD3-617A-472F-A458-9FA7C6D41110}" type="parTrans" cxnId="{E97BBAB2-46D6-4D42-A969-AA65FF788A3C}">
      <dgm:prSet/>
      <dgm:spPr/>
      <dgm:t>
        <a:bodyPr/>
        <a:lstStyle/>
        <a:p>
          <a:endParaRPr lang="en-AU"/>
        </a:p>
      </dgm:t>
    </dgm:pt>
    <dgm:pt modelId="{108CECEE-64BB-4FF3-BFFE-086AE3340E50}" type="sibTrans" cxnId="{E97BBAB2-46D6-4D42-A969-AA65FF788A3C}">
      <dgm:prSet/>
      <dgm:spPr/>
      <dgm:t>
        <a:bodyPr/>
        <a:lstStyle/>
        <a:p>
          <a:endParaRPr lang="en-AU"/>
        </a:p>
      </dgm:t>
    </dgm:pt>
    <dgm:pt modelId="{C55BB366-18AF-4E49-88E8-5E1B7F9617F0}">
      <dgm:prSet phldrT="[Text]"/>
      <dgm:spPr/>
      <dgm:t>
        <a:bodyPr/>
        <a:lstStyle/>
        <a:p>
          <a:r>
            <a:rPr lang="en-AU" dirty="0" smtClean="0"/>
            <a:t>Explore</a:t>
          </a:r>
          <a:endParaRPr lang="en-AU" dirty="0"/>
        </a:p>
      </dgm:t>
    </dgm:pt>
    <dgm:pt modelId="{A4BC816C-C7E8-48BF-A6D3-7C53E7219DA3}" type="parTrans" cxnId="{8E3AB2BD-3700-4CE1-8481-7A50BE8F8D0B}">
      <dgm:prSet/>
      <dgm:spPr/>
      <dgm:t>
        <a:bodyPr/>
        <a:lstStyle/>
        <a:p>
          <a:endParaRPr lang="en-AU"/>
        </a:p>
      </dgm:t>
    </dgm:pt>
    <dgm:pt modelId="{3B3CDDB4-4B35-45F2-B1C5-06267751117E}" type="sibTrans" cxnId="{8E3AB2BD-3700-4CE1-8481-7A50BE8F8D0B}">
      <dgm:prSet/>
      <dgm:spPr/>
      <dgm:t>
        <a:bodyPr/>
        <a:lstStyle/>
        <a:p>
          <a:endParaRPr lang="en-AU"/>
        </a:p>
      </dgm:t>
    </dgm:pt>
    <dgm:pt modelId="{00E75771-576F-4568-A013-A0E148198875}">
      <dgm:prSet phldrT="[Text]"/>
      <dgm:spPr/>
      <dgm:t>
        <a:bodyPr/>
        <a:lstStyle/>
        <a:p>
          <a:r>
            <a:rPr lang="en-AU" dirty="0" smtClean="0"/>
            <a:t>Summarise</a:t>
          </a:r>
          <a:endParaRPr lang="en-AU" dirty="0"/>
        </a:p>
      </dgm:t>
    </dgm:pt>
    <dgm:pt modelId="{75514700-6BD9-4316-9311-8E66A848EC54}" type="parTrans" cxnId="{7593B33B-3DA0-4F64-8E93-B9DEFD85B207}">
      <dgm:prSet/>
      <dgm:spPr/>
      <dgm:t>
        <a:bodyPr/>
        <a:lstStyle/>
        <a:p>
          <a:endParaRPr lang="en-AU"/>
        </a:p>
      </dgm:t>
    </dgm:pt>
    <dgm:pt modelId="{0F0DA2DC-C242-4F44-8A4D-85E2B5C5488E}" type="sibTrans" cxnId="{7593B33B-3DA0-4F64-8E93-B9DEFD85B207}">
      <dgm:prSet/>
      <dgm:spPr/>
      <dgm:t>
        <a:bodyPr/>
        <a:lstStyle/>
        <a:p>
          <a:endParaRPr lang="en-AU"/>
        </a:p>
      </dgm:t>
    </dgm:pt>
    <dgm:pt modelId="{81A38B98-791F-40B8-BBF3-D69A88E666A4}" type="pres">
      <dgm:prSet presAssocID="{2EEE67B6-A47A-45F1-BC0E-4E408EB3DA43}" presName="cycle" presStyleCnt="0">
        <dgm:presLayoutVars>
          <dgm:dir/>
          <dgm:resizeHandles val="exact"/>
        </dgm:presLayoutVars>
      </dgm:prSet>
      <dgm:spPr/>
      <dgm:t>
        <a:bodyPr/>
        <a:lstStyle/>
        <a:p>
          <a:endParaRPr lang="en-AU"/>
        </a:p>
      </dgm:t>
    </dgm:pt>
    <dgm:pt modelId="{441C1D86-5839-46B1-AC66-A4673C8DF49B}" type="pres">
      <dgm:prSet presAssocID="{553D90A3-DC85-4A07-A5FC-079F62375806}" presName="node" presStyleLbl="node1" presStyleIdx="0" presStyleCnt="3">
        <dgm:presLayoutVars>
          <dgm:bulletEnabled val="1"/>
        </dgm:presLayoutVars>
      </dgm:prSet>
      <dgm:spPr/>
      <dgm:t>
        <a:bodyPr/>
        <a:lstStyle/>
        <a:p>
          <a:endParaRPr lang="en-AU"/>
        </a:p>
      </dgm:t>
    </dgm:pt>
    <dgm:pt modelId="{CB8CE651-E98D-4144-ACDF-CA3088A27021}" type="pres">
      <dgm:prSet presAssocID="{108CECEE-64BB-4FF3-BFFE-086AE3340E50}" presName="sibTrans" presStyleLbl="sibTrans2D1" presStyleIdx="0" presStyleCnt="3"/>
      <dgm:spPr/>
      <dgm:t>
        <a:bodyPr/>
        <a:lstStyle/>
        <a:p>
          <a:endParaRPr lang="en-AU"/>
        </a:p>
      </dgm:t>
    </dgm:pt>
    <dgm:pt modelId="{45F9DA7B-10DA-476C-AAC8-6D79C7B7A8C2}" type="pres">
      <dgm:prSet presAssocID="{108CECEE-64BB-4FF3-BFFE-086AE3340E50}" presName="connectorText" presStyleLbl="sibTrans2D1" presStyleIdx="0" presStyleCnt="3"/>
      <dgm:spPr/>
      <dgm:t>
        <a:bodyPr/>
        <a:lstStyle/>
        <a:p>
          <a:endParaRPr lang="en-AU"/>
        </a:p>
      </dgm:t>
    </dgm:pt>
    <dgm:pt modelId="{9C1D3D5A-52B2-4072-9C9E-042614454A2F}" type="pres">
      <dgm:prSet presAssocID="{C55BB366-18AF-4E49-88E8-5E1B7F9617F0}" presName="node" presStyleLbl="node1" presStyleIdx="1" presStyleCnt="3">
        <dgm:presLayoutVars>
          <dgm:bulletEnabled val="1"/>
        </dgm:presLayoutVars>
      </dgm:prSet>
      <dgm:spPr/>
      <dgm:t>
        <a:bodyPr/>
        <a:lstStyle/>
        <a:p>
          <a:endParaRPr lang="en-AU"/>
        </a:p>
      </dgm:t>
    </dgm:pt>
    <dgm:pt modelId="{6391AF96-438C-4ED6-A662-DB5CCE299292}" type="pres">
      <dgm:prSet presAssocID="{3B3CDDB4-4B35-45F2-B1C5-06267751117E}" presName="sibTrans" presStyleLbl="sibTrans2D1" presStyleIdx="1" presStyleCnt="3"/>
      <dgm:spPr/>
      <dgm:t>
        <a:bodyPr/>
        <a:lstStyle/>
        <a:p>
          <a:endParaRPr lang="en-AU"/>
        </a:p>
      </dgm:t>
    </dgm:pt>
    <dgm:pt modelId="{51B3EE8C-A19F-45FC-AB9D-9E8DA3430FAD}" type="pres">
      <dgm:prSet presAssocID="{3B3CDDB4-4B35-45F2-B1C5-06267751117E}" presName="connectorText" presStyleLbl="sibTrans2D1" presStyleIdx="1" presStyleCnt="3"/>
      <dgm:spPr/>
      <dgm:t>
        <a:bodyPr/>
        <a:lstStyle/>
        <a:p>
          <a:endParaRPr lang="en-AU"/>
        </a:p>
      </dgm:t>
    </dgm:pt>
    <dgm:pt modelId="{AD960939-DBEE-4027-80A3-8665CAE88CC3}" type="pres">
      <dgm:prSet presAssocID="{00E75771-576F-4568-A013-A0E148198875}" presName="node" presStyleLbl="node1" presStyleIdx="2" presStyleCnt="3">
        <dgm:presLayoutVars>
          <dgm:bulletEnabled val="1"/>
        </dgm:presLayoutVars>
      </dgm:prSet>
      <dgm:spPr/>
      <dgm:t>
        <a:bodyPr/>
        <a:lstStyle/>
        <a:p>
          <a:endParaRPr lang="en-AU"/>
        </a:p>
      </dgm:t>
    </dgm:pt>
    <dgm:pt modelId="{B56B9A73-1E5C-4CF8-88D4-49AA1A218C84}" type="pres">
      <dgm:prSet presAssocID="{0F0DA2DC-C242-4F44-8A4D-85E2B5C5488E}" presName="sibTrans" presStyleLbl="sibTrans2D1" presStyleIdx="2" presStyleCnt="3"/>
      <dgm:spPr/>
      <dgm:t>
        <a:bodyPr/>
        <a:lstStyle/>
        <a:p>
          <a:endParaRPr lang="en-AU"/>
        </a:p>
      </dgm:t>
    </dgm:pt>
    <dgm:pt modelId="{67C3E600-E5E6-4E3D-940A-7BD7A9971EF8}" type="pres">
      <dgm:prSet presAssocID="{0F0DA2DC-C242-4F44-8A4D-85E2B5C5488E}" presName="connectorText" presStyleLbl="sibTrans2D1" presStyleIdx="2" presStyleCnt="3"/>
      <dgm:spPr/>
      <dgm:t>
        <a:bodyPr/>
        <a:lstStyle/>
        <a:p>
          <a:endParaRPr lang="en-AU"/>
        </a:p>
      </dgm:t>
    </dgm:pt>
  </dgm:ptLst>
  <dgm:cxnLst>
    <dgm:cxn modelId="{067A55F6-954F-43D7-A71C-5725E65F5EB8}" type="presOf" srcId="{00E75771-576F-4568-A013-A0E148198875}" destId="{AD960939-DBEE-4027-80A3-8665CAE88CC3}" srcOrd="0" destOrd="0" presId="urn:microsoft.com/office/officeart/2005/8/layout/cycle2"/>
    <dgm:cxn modelId="{DB0949E5-851F-4631-881F-D007F306CCBC}" type="presOf" srcId="{108CECEE-64BB-4FF3-BFFE-086AE3340E50}" destId="{45F9DA7B-10DA-476C-AAC8-6D79C7B7A8C2}" srcOrd="1" destOrd="0" presId="urn:microsoft.com/office/officeart/2005/8/layout/cycle2"/>
    <dgm:cxn modelId="{8E3AB2BD-3700-4CE1-8481-7A50BE8F8D0B}" srcId="{2EEE67B6-A47A-45F1-BC0E-4E408EB3DA43}" destId="{C55BB366-18AF-4E49-88E8-5E1B7F9617F0}" srcOrd="1" destOrd="0" parTransId="{A4BC816C-C7E8-48BF-A6D3-7C53E7219DA3}" sibTransId="{3B3CDDB4-4B35-45F2-B1C5-06267751117E}"/>
    <dgm:cxn modelId="{D7E70478-1B93-45AD-A8D0-6FCB710350EA}" type="presOf" srcId="{3B3CDDB4-4B35-45F2-B1C5-06267751117E}" destId="{6391AF96-438C-4ED6-A662-DB5CCE299292}" srcOrd="0" destOrd="0" presId="urn:microsoft.com/office/officeart/2005/8/layout/cycle2"/>
    <dgm:cxn modelId="{2F7D1AEA-20BD-4328-B834-43DA6A5C04A7}" type="presOf" srcId="{108CECEE-64BB-4FF3-BFFE-086AE3340E50}" destId="{CB8CE651-E98D-4144-ACDF-CA3088A27021}" srcOrd="0" destOrd="0" presId="urn:microsoft.com/office/officeart/2005/8/layout/cycle2"/>
    <dgm:cxn modelId="{5ABFE449-227F-4E89-AC60-5F14FD003B61}" type="presOf" srcId="{553D90A3-DC85-4A07-A5FC-079F62375806}" destId="{441C1D86-5839-46B1-AC66-A4673C8DF49B}" srcOrd="0" destOrd="0" presId="urn:microsoft.com/office/officeart/2005/8/layout/cycle2"/>
    <dgm:cxn modelId="{950C200C-6138-4C1C-B2C0-9855CD723A6A}" type="presOf" srcId="{3B3CDDB4-4B35-45F2-B1C5-06267751117E}" destId="{51B3EE8C-A19F-45FC-AB9D-9E8DA3430FAD}" srcOrd="1" destOrd="0" presId="urn:microsoft.com/office/officeart/2005/8/layout/cycle2"/>
    <dgm:cxn modelId="{4EF23B2B-4704-40A1-8838-04A08436FB8C}" type="presOf" srcId="{0F0DA2DC-C242-4F44-8A4D-85E2B5C5488E}" destId="{B56B9A73-1E5C-4CF8-88D4-49AA1A218C84}" srcOrd="0" destOrd="0" presId="urn:microsoft.com/office/officeart/2005/8/layout/cycle2"/>
    <dgm:cxn modelId="{E97BBAB2-46D6-4D42-A969-AA65FF788A3C}" srcId="{2EEE67B6-A47A-45F1-BC0E-4E408EB3DA43}" destId="{553D90A3-DC85-4A07-A5FC-079F62375806}" srcOrd="0" destOrd="0" parTransId="{1CE0BDD3-617A-472F-A458-9FA7C6D41110}" sibTransId="{108CECEE-64BB-4FF3-BFFE-086AE3340E50}"/>
    <dgm:cxn modelId="{D9897CB1-2EE5-494A-B660-5C92B8E4A9BD}" type="presOf" srcId="{C55BB366-18AF-4E49-88E8-5E1B7F9617F0}" destId="{9C1D3D5A-52B2-4072-9C9E-042614454A2F}" srcOrd="0" destOrd="0" presId="urn:microsoft.com/office/officeart/2005/8/layout/cycle2"/>
    <dgm:cxn modelId="{EC58AC16-1FA6-4C81-8445-20A3072CAC45}" type="presOf" srcId="{2EEE67B6-A47A-45F1-BC0E-4E408EB3DA43}" destId="{81A38B98-791F-40B8-BBF3-D69A88E666A4}" srcOrd="0" destOrd="0" presId="urn:microsoft.com/office/officeart/2005/8/layout/cycle2"/>
    <dgm:cxn modelId="{BB302EBA-54E6-4709-8076-DAE7CB73971B}" type="presOf" srcId="{0F0DA2DC-C242-4F44-8A4D-85E2B5C5488E}" destId="{67C3E600-E5E6-4E3D-940A-7BD7A9971EF8}" srcOrd="1" destOrd="0" presId="urn:microsoft.com/office/officeart/2005/8/layout/cycle2"/>
    <dgm:cxn modelId="{7593B33B-3DA0-4F64-8E93-B9DEFD85B207}" srcId="{2EEE67B6-A47A-45F1-BC0E-4E408EB3DA43}" destId="{00E75771-576F-4568-A013-A0E148198875}" srcOrd="2" destOrd="0" parTransId="{75514700-6BD9-4316-9311-8E66A848EC54}" sibTransId="{0F0DA2DC-C242-4F44-8A4D-85E2B5C5488E}"/>
    <dgm:cxn modelId="{A23AD0C5-4EEA-487F-9A1F-22478793CA85}" type="presParOf" srcId="{81A38B98-791F-40B8-BBF3-D69A88E666A4}" destId="{441C1D86-5839-46B1-AC66-A4673C8DF49B}" srcOrd="0" destOrd="0" presId="urn:microsoft.com/office/officeart/2005/8/layout/cycle2"/>
    <dgm:cxn modelId="{D4848F4E-CB9A-4330-BD10-F252DADD374C}" type="presParOf" srcId="{81A38B98-791F-40B8-BBF3-D69A88E666A4}" destId="{CB8CE651-E98D-4144-ACDF-CA3088A27021}" srcOrd="1" destOrd="0" presId="urn:microsoft.com/office/officeart/2005/8/layout/cycle2"/>
    <dgm:cxn modelId="{3648DF47-A8BE-450D-B589-8C8213918490}" type="presParOf" srcId="{CB8CE651-E98D-4144-ACDF-CA3088A27021}" destId="{45F9DA7B-10DA-476C-AAC8-6D79C7B7A8C2}" srcOrd="0" destOrd="0" presId="urn:microsoft.com/office/officeart/2005/8/layout/cycle2"/>
    <dgm:cxn modelId="{48F6DB6D-D115-4DE9-90DA-FD09B3C469EA}" type="presParOf" srcId="{81A38B98-791F-40B8-BBF3-D69A88E666A4}" destId="{9C1D3D5A-52B2-4072-9C9E-042614454A2F}" srcOrd="2" destOrd="0" presId="urn:microsoft.com/office/officeart/2005/8/layout/cycle2"/>
    <dgm:cxn modelId="{9CA31854-FC82-4534-AA65-2C7575393B29}" type="presParOf" srcId="{81A38B98-791F-40B8-BBF3-D69A88E666A4}" destId="{6391AF96-438C-4ED6-A662-DB5CCE299292}" srcOrd="3" destOrd="0" presId="urn:microsoft.com/office/officeart/2005/8/layout/cycle2"/>
    <dgm:cxn modelId="{79B78891-641E-44A5-91A0-AEF8BA44AAC2}" type="presParOf" srcId="{6391AF96-438C-4ED6-A662-DB5CCE299292}" destId="{51B3EE8C-A19F-45FC-AB9D-9E8DA3430FAD}" srcOrd="0" destOrd="0" presId="urn:microsoft.com/office/officeart/2005/8/layout/cycle2"/>
    <dgm:cxn modelId="{89DEFD93-F63D-4A5A-8D1D-6E3FF3FF9A5C}" type="presParOf" srcId="{81A38B98-791F-40B8-BBF3-D69A88E666A4}" destId="{AD960939-DBEE-4027-80A3-8665CAE88CC3}" srcOrd="4" destOrd="0" presId="urn:microsoft.com/office/officeart/2005/8/layout/cycle2"/>
    <dgm:cxn modelId="{AAB50C78-287C-4270-8315-13F4F5709C8E}" type="presParOf" srcId="{81A38B98-791F-40B8-BBF3-D69A88E666A4}" destId="{B56B9A73-1E5C-4CF8-88D4-49AA1A218C84}" srcOrd="5" destOrd="0" presId="urn:microsoft.com/office/officeart/2005/8/layout/cycle2"/>
    <dgm:cxn modelId="{9E720297-5EB8-4581-85CA-88F59D2C9384}" type="presParOf" srcId="{B56B9A73-1E5C-4CF8-88D4-49AA1A218C84}" destId="{67C3E600-E5E6-4E3D-940A-7BD7A9971EF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C1D86-5839-46B1-AC66-A4673C8DF49B}">
      <dsp:nvSpPr>
        <dsp:cNvPr id="0" name=""/>
        <dsp:cNvSpPr/>
      </dsp:nvSpPr>
      <dsp:spPr>
        <a:xfrm>
          <a:off x="1149315" y="682"/>
          <a:ext cx="1157753" cy="11577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AU" sz="1300" kern="1200" dirty="0" smtClean="0"/>
            <a:t>Launch</a:t>
          </a:r>
          <a:endParaRPr lang="en-AU" sz="1300" kern="1200" dirty="0"/>
        </a:p>
      </dsp:txBody>
      <dsp:txXfrm>
        <a:off x="1318864" y="170231"/>
        <a:ext cx="818655" cy="818655"/>
      </dsp:txXfrm>
    </dsp:sp>
    <dsp:sp modelId="{CB8CE651-E98D-4144-ACDF-CA3088A27021}">
      <dsp:nvSpPr>
        <dsp:cNvPr id="0" name=""/>
        <dsp:cNvSpPr/>
      </dsp:nvSpPr>
      <dsp:spPr>
        <a:xfrm rot="3600000">
          <a:off x="2004574" y="1129239"/>
          <a:ext cx="307546" cy="3907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AU" sz="1000" kern="1200"/>
        </a:p>
      </dsp:txBody>
      <dsp:txXfrm>
        <a:off x="2027640" y="1167436"/>
        <a:ext cx="215282" cy="234445"/>
      </dsp:txXfrm>
    </dsp:sp>
    <dsp:sp modelId="{9C1D3D5A-52B2-4072-9C9E-042614454A2F}">
      <dsp:nvSpPr>
        <dsp:cNvPr id="0" name=""/>
        <dsp:cNvSpPr/>
      </dsp:nvSpPr>
      <dsp:spPr>
        <a:xfrm>
          <a:off x="2018330" y="1505860"/>
          <a:ext cx="1157753" cy="11577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AU" sz="1300" kern="1200" dirty="0" smtClean="0"/>
            <a:t>Explore</a:t>
          </a:r>
          <a:endParaRPr lang="en-AU" sz="1300" kern="1200" dirty="0"/>
        </a:p>
      </dsp:txBody>
      <dsp:txXfrm>
        <a:off x="2187879" y="1675409"/>
        <a:ext cx="818655" cy="818655"/>
      </dsp:txXfrm>
    </dsp:sp>
    <dsp:sp modelId="{6391AF96-438C-4ED6-A662-DB5CCE299292}">
      <dsp:nvSpPr>
        <dsp:cNvPr id="0" name=""/>
        <dsp:cNvSpPr/>
      </dsp:nvSpPr>
      <dsp:spPr>
        <a:xfrm rot="10800000">
          <a:off x="1583122" y="1889366"/>
          <a:ext cx="307546" cy="3907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AU" sz="1000" kern="1200"/>
        </a:p>
      </dsp:txBody>
      <dsp:txXfrm rot="10800000">
        <a:off x="1675386" y="1967514"/>
        <a:ext cx="215282" cy="234445"/>
      </dsp:txXfrm>
    </dsp:sp>
    <dsp:sp modelId="{AD960939-DBEE-4027-80A3-8665CAE88CC3}">
      <dsp:nvSpPr>
        <dsp:cNvPr id="0" name=""/>
        <dsp:cNvSpPr/>
      </dsp:nvSpPr>
      <dsp:spPr>
        <a:xfrm>
          <a:off x="280300" y="1505860"/>
          <a:ext cx="1157753" cy="115775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AU" sz="1300" kern="1200" dirty="0" smtClean="0"/>
            <a:t>Summarise</a:t>
          </a:r>
          <a:endParaRPr lang="en-AU" sz="1300" kern="1200" dirty="0"/>
        </a:p>
      </dsp:txBody>
      <dsp:txXfrm>
        <a:off x="449849" y="1675409"/>
        <a:ext cx="818655" cy="818655"/>
      </dsp:txXfrm>
    </dsp:sp>
    <dsp:sp modelId="{B56B9A73-1E5C-4CF8-88D4-49AA1A218C84}">
      <dsp:nvSpPr>
        <dsp:cNvPr id="0" name=""/>
        <dsp:cNvSpPr/>
      </dsp:nvSpPr>
      <dsp:spPr>
        <a:xfrm rot="18000000">
          <a:off x="1135559" y="1144315"/>
          <a:ext cx="307546" cy="3907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AU" sz="1000" kern="1200"/>
        </a:p>
      </dsp:txBody>
      <dsp:txXfrm>
        <a:off x="1158625" y="1262414"/>
        <a:ext cx="215282" cy="23444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191F74-593B-4F0A-B0EF-E05F211B977A}" type="datetimeFigureOut">
              <a:rPr lang="en-AU" smtClean="0"/>
              <a:t>26/06/2013</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7A23E0-A4B4-4AF7-883E-4334E3B3AE4D}" type="slidenum">
              <a:rPr lang="en-AU" smtClean="0"/>
              <a:t>‹#›</a:t>
            </a:fld>
            <a:endParaRPr lang="en-AU"/>
          </a:p>
        </p:txBody>
      </p:sp>
    </p:spTree>
    <p:extLst>
      <p:ext uri="{BB962C8B-B14F-4D97-AF65-F5344CB8AC3E}">
        <p14:creationId xmlns:p14="http://schemas.microsoft.com/office/powerpoint/2010/main" val="3623783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F32BAAAF-AB12-43D9-B2B1-E4890F0EB60A}" type="datetime1">
              <a:rPr lang="en-AU" smtClean="0"/>
              <a:t>26/06/2013</a:t>
            </a:fld>
            <a:endParaRPr lang="en-AU"/>
          </a:p>
        </p:txBody>
      </p:sp>
      <p:sp>
        <p:nvSpPr>
          <p:cNvPr id="5" name="Footer Placeholder 4"/>
          <p:cNvSpPr>
            <a:spLocks noGrp="1"/>
          </p:cNvSpPr>
          <p:nvPr>
            <p:ph type="ftr" sz="quarter" idx="11"/>
          </p:nvPr>
        </p:nvSpPr>
        <p:spPr/>
        <p:txBody>
          <a:bodyPr/>
          <a:lstStyle/>
          <a:p>
            <a:r>
              <a:rPr lang="en-AU" smtClean="0"/>
              <a:t>MAT june 2013</a:t>
            </a:r>
            <a:endParaRPr lang="en-AU"/>
          </a:p>
        </p:txBody>
      </p:sp>
      <p:sp>
        <p:nvSpPr>
          <p:cNvPr id="6" name="Slide Number Placeholder 5"/>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2494068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4930E29-EB47-40FD-B421-7BB576EFA5CD}" type="datetime1">
              <a:rPr lang="en-AU" smtClean="0"/>
              <a:t>26/06/2013</a:t>
            </a:fld>
            <a:endParaRPr lang="en-AU"/>
          </a:p>
        </p:txBody>
      </p:sp>
      <p:sp>
        <p:nvSpPr>
          <p:cNvPr id="5" name="Footer Placeholder 4"/>
          <p:cNvSpPr>
            <a:spLocks noGrp="1"/>
          </p:cNvSpPr>
          <p:nvPr>
            <p:ph type="ftr" sz="quarter" idx="11"/>
          </p:nvPr>
        </p:nvSpPr>
        <p:spPr/>
        <p:txBody>
          <a:bodyPr/>
          <a:lstStyle/>
          <a:p>
            <a:r>
              <a:rPr lang="en-AU" smtClean="0"/>
              <a:t>MAT june 2013</a:t>
            </a:r>
            <a:endParaRPr lang="en-AU"/>
          </a:p>
        </p:txBody>
      </p:sp>
      <p:sp>
        <p:nvSpPr>
          <p:cNvPr id="6" name="Slide Number Placeholder 5"/>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3720984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5E8079-8990-4CFD-A04D-091E7D51518E}" type="datetime1">
              <a:rPr lang="en-AU" smtClean="0"/>
              <a:t>26/06/2013</a:t>
            </a:fld>
            <a:endParaRPr lang="en-AU"/>
          </a:p>
        </p:txBody>
      </p:sp>
      <p:sp>
        <p:nvSpPr>
          <p:cNvPr id="5" name="Footer Placeholder 4"/>
          <p:cNvSpPr>
            <a:spLocks noGrp="1"/>
          </p:cNvSpPr>
          <p:nvPr>
            <p:ph type="ftr" sz="quarter" idx="11"/>
          </p:nvPr>
        </p:nvSpPr>
        <p:spPr/>
        <p:txBody>
          <a:bodyPr/>
          <a:lstStyle/>
          <a:p>
            <a:r>
              <a:rPr lang="en-AU" smtClean="0"/>
              <a:t>MAT june 2013</a:t>
            </a:r>
            <a:endParaRPr lang="en-AU"/>
          </a:p>
        </p:txBody>
      </p:sp>
      <p:sp>
        <p:nvSpPr>
          <p:cNvPr id="6" name="Slide Number Placeholder 5"/>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2909821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F94F249D-1C42-48C7-AD24-753FDEAA0765}" type="datetime1">
              <a:rPr lang="en-AU" smtClean="0"/>
              <a:t>26/06/2013</a:t>
            </a:fld>
            <a:endParaRPr lang="en-AU"/>
          </a:p>
        </p:txBody>
      </p:sp>
      <p:sp>
        <p:nvSpPr>
          <p:cNvPr id="6" name="Footer Placeholder 5"/>
          <p:cNvSpPr>
            <a:spLocks noGrp="1"/>
          </p:cNvSpPr>
          <p:nvPr>
            <p:ph type="ftr" sz="quarter" idx="11"/>
          </p:nvPr>
        </p:nvSpPr>
        <p:spPr/>
        <p:txBody>
          <a:bodyPr/>
          <a:lstStyle/>
          <a:p>
            <a:r>
              <a:rPr lang="en-AU" smtClean="0"/>
              <a:t>MAT june 2013</a:t>
            </a:r>
            <a:endParaRPr lang="en-AU"/>
          </a:p>
        </p:txBody>
      </p:sp>
      <p:sp>
        <p:nvSpPr>
          <p:cNvPr id="7" name="Slide Number Placeholder 6"/>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79931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870D9E66-698D-495E-A000-389057E76351}" type="datetime1">
              <a:rPr lang="en-AU" smtClean="0"/>
              <a:t>26/06/2013</a:t>
            </a:fld>
            <a:endParaRPr lang="en-AU"/>
          </a:p>
        </p:txBody>
      </p:sp>
      <p:sp>
        <p:nvSpPr>
          <p:cNvPr id="8" name="Footer Placeholder 7"/>
          <p:cNvSpPr>
            <a:spLocks noGrp="1"/>
          </p:cNvSpPr>
          <p:nvPr>
            <p:ph type="ftr" sz="quarter" idx="11"/>
          </p:nvPr>
        </p:nvSpPr>
        <p:spPr/>
        <p:txBody>
          <a:bodyPr/>
          <a:lstStyle/>
          <a:p>
            <a:r>
              <a:rPr lang="en-AU" smtClean="0"/>
              <a:t>MAT june 2013</a:t>
            </a:r>
            <a:endParaRPr lang="en-AU"/>
          </a:p>
        </p:txBody>
      </p:sp>
      <p:sp>
        <p:nvSpPr>
          <p:cNvPr id="9" name="Slide Number Placeholder 8"/>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327278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C3C32F72-69A6-40F4-A3C9-F660260E90F5}" type="datetime1">
              <a:rPr lang="en-AU" smtClean="0"/>
              <a:t>26/06/2013</a:t>
            </a:fld>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
        <p:nvSpPr>
          <p:cNvPr id="5" name="Slide Number Placeholder 4"/>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217190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237B3E-4D56-445A-A22D-37D78830C441}" type="datetime1">
              <a:rPr lang="en-AU" smtClean="0"/>
              <a:t>26/06/2013</a:t>
            </a:fld>
            <a:endParaRPr lang="en-AU"/>
          </a:p>
        </p:txBody>
      </p:sp>
      <p:sp>
        <p:nvSpPr>
          <p:cNvPr id="3" name="Footer Placeholder 2"/>
          <p:cNvSpPr>
            <a:spLocks noGrp="1"/>
          </p:cNvSpPr>
          <p:nvPr>
            <p:ph type="ftr" sz="quarter" idx="11"/>
          </p:nvPr>
        </p:nvSpPr>
        <p:spPr/>
        <p:txBody>
          <a:bodyPr/>
          <a:lstStyle/>
          <a:p>
            <a:r>
              <a:rPr lang="en-AU" smtClean="0"/>
              <a:t>MAT june 2013</a:t>
            </a:r>
            <a:endParaRPr lang="en-AU"/>
          </a:p>
        </p:txBody>
      </p:sp>
      <p:sp>
        <p:nvSpPr>
          <p:cNvPr id="4" name="Slide Number Placeholder 3"/>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962973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17E8CB-E14E-4934-B895-FE77B9854963}" type="datetime1">
              <a:rPr lang="en-AU" smtClean="0"/>
              <a:t>26/06/2013</a:t>
            </a:fld>
            <a:endParaRPr lang="en-AU"/>
          </a:p>
        </p:txBody>
      </p:sp>
      <p:sp>
        <p:nvSpPr>
          <p:cNvPr id="6" name="Footer Placeholder 5"/>
          <p:cNvSpPr>
            <a:spLocks noGrp="1"/>
          </p:cNvSpPr>
          <p:nvPr>
            <p:ph type="ftr" sz="quarter" idx="11"/>
          </p:nvPr>
        </p:nvSpPr>
        <p:spPr/>
        <p:txBody>
          <a:bodyPr/>
          <a:lstStyle/>
          <a:p>
            <a:r>
              <a:rPr lang="en-AU" smtClean="0"/>
              <a:t>MAT june 2013</a:t>
            </a:r>
            <a:endParaRPr lang="en-AU"/>
          </a:p>
        </p:txBody>
      </p:sp>
      <p:sp>
        <p:nvSpPr>
          <p:cNvPr id="7" name="Slide Number Placeholder 6"/>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2129145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A2DC60-F823-4C26-8763-4CB55594EC65}" type="datetime1">
              <a:rPr lang="en-AU" smtClean="0"/>
              <a:t>26/06/2013</a:t>
            </a:fld>
            <a:endParaRPr lang="en-AU"/>
          </a:p>
        </p:txBody>
      </p:sp>
      <p:sp>
        <p:nvSpPr>
          <p:cNvPr id="6" name="Footer Placeholder 5"/>
          <p:cNvSpPr>
            <a:spLocks noGrp="1"/>
          </p:cNvSpPr>
          <p:nvPr>
            <p:ph type="ftr" sz="quarter" idx="11"/>
          </p:nvPr>
        </p:nvSpPr>
        <p:spPr/>
        <p:txBody>
          <a:bodyPr/>
          <a:lstStyle/>
          <a:p>
            <a:r>
              <a:rPr lang="en-AU" smtClean="0"/>
              <a:t>MAT june 2013</a:t>
            </a:r>
            <a:endParaRPr lang="en-AU"/>
          </a:p>
        </p:txBody>
      </p:sp>
      <p:sp>
        <p:nvSpPr>
          <p:cNvPr id="7" name="Slide Number Placeholder 6"/>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1881269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A75D293-5422-4755-8DC7-E6278A1BE1CD}" type="datetime1">
              <a:rPr lang="en-AU" smtClean="0"/>
              <a:t>26/06/2013</a:t>
            </a:fld>
            <a:endParaRPr lang="en-AU"/>
          </a:p>
        </p:txBody>
      </p:sp>
      <p:sp>
        <p:nvSpPr>
          <p:cNvPr id="5" name="Footer Placeholder 4"/>
          <p:cNvSpPr>
            <a:spLocks noGrp="1"/>
          </p:cNvSpPr>
          <p:nvPr>
            <p:ph type="ftr" sz="quarter" idx="11"/>
          </p:nvPr>
        </p:nvSpPr>
        <p:spPr/>
        <p:txBody>
          <a:bodyPr/>
          <a:lstStyle/>
          <a:p>
            <a:r>
              <a:rPr lang="en-AU" smtClean="0"/>
              <a:t>MAT june 2013</a:t>
            </a:r>
            <a:endParaRPr lang="en-AU"/>
          </a:p>
        </p:txBody>
      </p:sp>
      <p:sp>
        <p:nvSpPr>
          <p:cNvPr id="6" name="Slide Number Placeholder 5"/>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2949709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7CC7203-C97E-4D03-84B3-D971FF0E137B}" type="datetime1">
              <a:rPr lang="en-AU" smtClean="0"/>
              <a:t>26/06/2013</a:t>
            </a:fld>
            <a:endParaRPr lang="en-AU"/>
          </a:p>
        </p:txBody>
      </p:sp>
      <p:sp>
        <p:nvSpPr>
          <p:cNvPr id="5" name="Footer Placeholder 4"/>
          <p:cNvSpPr>
            <a:spLocks noGrp="1"/>
          </p:cNvSpPr>
          <p:nvPr>
            <p:ph type="ftr" sz="quarter" idx="11"/>
          </p:nvPr>
        </p:nvSpPr>
        <p:spPr/>
        <p:txBody>
          <a:bodyPr/>
          <a:lstStyle/>
          <a:p>
            <a:r>
              <a:rPr lang="en-AU" smtClean="0"/>
              <a:t>MAT june 2013</a:t>
            </a:r>
            <a:endParaRPr lang="en-AU"/>
          </a:p>
        </p:txBody>
      </p:sp>
      <p:sp>
        <p:nvSpPr>
          <p:cNvPr id="6" name="Slide Number Placeholder 5"/>
          <p:cNvSpPr>
            <a:spLocks noGrp="1"/>
          </p:cNvSpPr>
          <p:nvPr>
            <p:ph type="sldNum" sz="quarter" idx="12"/>
          </p:nvPr>
        </p:nvSpPr>
        <p:spPr/>
        <p:txBody>
          <a:bodyPr/>
          <a:lstStyle/>
          <a:p>
            <a:fld id="{CA617893-FCA9-4B48-9DDE-9B8D42BBF68F}" type="slidenum">
              <a:rPr lang="en-AU" smtClean="0"/>
              <a:t>‹#›</a:t>
            </a:fld>
            <a:endParaRPr lang="en-AU"/>
          </a:p>
        </p:txBody>
      </p:sp>
    </p:spTree>
    <p:extLst>
      <p:ext uri="{BB962C8B-B14F-4D97-AF65-F5344CB8AC3E}">
        <p14:creationId xmlns:p14="http://schemas.microsoft.com/office/powerpoint/2010/main" val="225134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6079E7-A2C6-4112-B5B6-CA8704DE127B}" type="datetime1">
              <a:rPr lang="en-AU" smtClean="0"/>
              <a:t>26/06/2013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smtClean="0"/>
              <a:t>MAT june 2013</a:t>
            </a: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617893-FCA9-4B48-9DDE-9B8D42BBF68F}" type="slidenum">
              <a:rPr lang="en-AU" smtClean="0"/>
              <a:t>‹#›</a:t>
            </a:fld>
            <a:endParaRPr lang="en-AU"/>
          </a:p>
        </p:txBody>
      </p:sp>
    </p:spTree>
    <p:extLst>
      <p:ext uri="{BB962C8B-B14F-4D97-AF65-F5344CB8AC3E}">
        <p14:creationId xmlns:p14="http://schemas.microsoft.com/office/powerpoint/2010/main" val="168313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australiancurriculum.edu.au/Curriculum/ContentDescription/ACMNA099" TargetMode="External"/><Relationship Id="rId2" Type="http://schemas.openxmlformats.org/officeDocument/2006/relationships/hyperlink" Target="http://www.australiancurriculum.edu.au/Curriculum/ContentDescription/ACMNA106" TargetMode="External"/><Relationship Id="rId1" Type="http://schemas.openxmlformats.org/officeDocument/2006/relationships/slideLayout" Target="../slideLayouts/slideLayout2.xml"/><Relationship Id="rId4" Type="http://schemas.openxmlformats.org/officeDocument/2006/relationships/hyperlink" Target="http://www.australiancurriculum.edu.au/Curriculum/ContentDescription/ACMNA291"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australiancurriculum.edu.au/Curriculum/ContentDescription/ACMNA123" TargetMode="External"/><Relationship Id="rId2" Type="http://schemas.openxmlformats.org/officeDocument/2006/relationships/hyperlink" Target="http://www.australiancurriculum.edu.au/Curriculum/ContentDescription/ACMNA132"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au/imgres?imgurl=http://farm1.static.flickr.com/180/454494396_9afb8c3607.jpg&amp;imgrefurl=http://www.flickr.com/photos/ahhyeah/454494396/&amp;usg=__qyTLCYRNKHZa0TyB46cmGnDDOgg=&amp;h=455&amp;w=500&amp;sz=83&amp;hl=en&amp;start=21&amp;zoom=1&amp;itbs=1&amp;tbnid=s6yqOjGvWuNz2M:&amp;tbnh=118&amp;tbnw=130&amp;prev=/search?q=box&amp;start=20&amp;hl=en&amp;sa=N&amp;biw=1259&amp;bih=844&amp;gbv=2&amp;ndsp=20&amp;tbm=isch&amp;ei=CmftTaL8DIigvQOeqeifBg"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www.australiancurriculum.edu.au/Curriculum/ContentDescription/ACMSP292"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australiancurriculum.edu.au/Curriculum/ContentDescription/ACMSP292"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www.australiancurriculum.edu.au/Curriculum/ContentDescription/ACMSP292"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www.australiancurriculum.edu.au/Curriculum/ContentDescription/ACMSP292"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australiancurriculum.edu.au/Curriculum/ContentDescription/ACMSP292"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au/imgres?imgurl=http://farm1.static.flickr.com/180/454494396_9afb8c3607.jpg&amp;imgrefurl=http://www.flickr.com/photos/ahhyeah/454494396/&amp;usg=__qyTLCYRNKHZa0TyB46cmGnDDOgg=&amp;h=455&amp;w=500&amp;sz=83&amp;hl=en&amp;start=21&amp;zoom=1&amp;itbs=1&amp;tbnid=s6yqOjGvWuNz2M:&amp;tbnh=118&amp;tbnw=130&amp;prev=/search?q=box&amp;start=20&amp;hl=en&amp;sa=N&amp;biw=1259&amp;bih=844&amp;gbv=2&amp;ndsp=20&amp;tbm=isch&amp;ei=CmftTaL8DIigvQOeqeifBg"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2.wmf"/></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AU" dirty="0"/>
              <a:t>The potential of posing more challenging tasks and ways of supporting students to engage in such tasks (Years K-10</a:t>
            </a:r>
            <a:r>
              <a:rPr lang="en-AU" dirty="0" smtClean="0"/>
              <a:t>)</a:t>
            </a:r>
            <a:r>
              <a:rPr lang="en-AU" dirty="0"/>
              <a:t/>
            </a:r>
            <a:br>
              <a:rPr lang="en-AU" dirty="0"/>
            </a:br>
            <a:endParaRPr lang="en-AU" dirty="0"/>
          </a:p>
        </p:txBody>
      </p:sp>
      <p:sp>
        <p:nvSpPr>
          <p:cNvPr id="3" name="Subtitle 2"/>
          <p:cNvSpPr>
            <a:spLocks noGrp="1"/>
          </p:cNvSpPr>
          <p:nvPr>
            <p:ph type="subTitle" idx="1"/>
          </p:nvPr>
        </p:nvSpPr>
        <p:spPr>
          <a:xfrm>
            <a:off x="1371600" y="4293096"/>
            <a:ext cx="6400800" cy="1345704"/>
          </a:xfrm>
        </p:spPr>
        <p:txBody>
          <a:bodyPr>
            <a:normAutofit/>
          </a:bodyPr>
          <a:lstStyle/>
          <a:p>
            <a:r>
              <a:rPr lang="en-AU" dirty="0" smtClean="0"/>
              <a:t>Peter </a:t>
            </a:r>
            <a:r>
              <a:rPr lang="en-AU" dirty="0"/>
              <a:t>Sullivan</a:t>
            </a:r>
            <a:br>
              <a:rPr lang="en-AU" dirty="0"/>
            </a:b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705496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tx2"/>
                </a:solidFill>
              </a:rPr>
              <a:t>Abstract</a:t>
            </a:r>
            <a:endParaRPr lang="en-AU" dirty="0">
              <a:solidFill>
                <a:schemeClr val="tx2"/>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AU" dirty="0" smtClean="0"/>
              <a:t>While </a:t>
            </a:r>
            <a:r>
              <a:rPr lang="en-AU" dirty="0"/>
              <a:t>most students want to work on more challenging mathematics, there are still some who require substantial support. </a:t>
            </a:r>
            <a:endParaRPr lang="en-AU" dirty="0" smtClean="0"/>
          </a:p>
          <a:p>
            <a:pPr marL="0" indent="0">
              <a:buNone/>
            </a:pPr>
            <a:r>
              <a:rPr lang="en-AU" dirty="0" smtClean="0"/>
              <a:t>The </a:t>
            </a:r>
            <a:r>
              <a:rPr lang="en-AU" dirty="0"/>
              <a:t>workshop will explore examples of tasks with low "floors" but high "ceilings" that allow all students to engage with the tasks at some level, but which can be extended productively for those who are ready. </a:t>
            </a:r>
            <a:endParaRPr lang="en-AU" dirty="0" smtClean="0"/>
          </a:p>
          <a:p>
            <a:pPr marL="0" indent="0">
              <a:buNone/>
            </a:pPr>
            <a:r>
              <a:rPr lang="en-AU" dirty="0" smtClean="0"/>
              <a:t>A </a:t>
            </a:r>
            <a:r>
              <a:rPr lang="en-AU" dirty="0"/>
              <a:t>particular lesson structure that supports the work of all students on such tasks will be presented and discussed.</a:t>
            </a:r>
            <a:br>
              <a:rPr lang="en-AU" dirty="0"/>
            </a:b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70828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tx2"/>
                </a:solidFill>
              </a:rPr>
              <a:t>Overview</a:t>
            </a:r>
            <a:endParaRPr lang="en-AU" dirty="0">
              <a:solidFill>
                <a:schemeClr val="tx2"/>
              </a:solidFill>
            </a:endParaRPr>
          </a:p>
        </p:txBody>
      </p:sp>
      <p:sp>
        <p:nvSpPr>
          <p:cNvPr id="3" name="Content Placeholder 2"/>
          <p:cNvSpPr>
            <a:spLocks noGrp="1"/>
          </p:cNvSpPr>
          <p:nvPr>
            <p:ph idx="1"/>
          </p:nvPr>
        </p:nvSpPr>
        <p:spPr/>
        <p:txBody>
          <a:bodyPr/>
          <a:lstStyle/>
          <a:p>
            <a:r>
              <a:rPr lang="en-AU" dirty="0" smtClean="0"/>
              <a:t>A rationale for the proposition</a:t>
            </a:r>
          </a:p>
          <a:p>
            <a:r>
              <a:rPr lang="en-AU" dirty="0" smtClean="0"/>
              <a:t>Some suggestions of  (a few) lessons</a:t>
            </a:r>
          </a:p>
          <a:p>
            <a:r>
              <a:rPr lang="en-AU" dirty="0" smtClean="0"/>
              <a:t>Creating your own</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458710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solidFill>
                  <a:schemeClr val="tx2"/>
                </a:solidFill>
              </a:rPr>
              <a:t>Which of these are your top two priorities, that students </a:t>
            </a:r>
            <a:r>
              <a:rPr lang="en-AU" dirty="0" smtClean="0"/>
              <a:t>…</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Enjoy the mathematics they are learning</a:t>
            </a:r>
          </a:p>
          <a:p>
            <a:r>
              <a:rPr lang="en-AU" dirty="0" smtClean="0"/>
              <a:t>See the usefulness the mathematics to them</a:t>
            </a:r>
          </a:p>
          <a:p>
            <a:r>
              <a:rPr lang="en-AU" dirty="0" smtClean="0"/>
              <a:t>Be able to interpret the world mathematically</a:t>
            </a:r>
          </a:p>
          <a:p>
            <a:r>
              <a:rPr lang="en-AU" dirty="0" smtClean="0"/>
              <a:t>See the connection between mathematics learning and their future study and career options</a:t>
            </a:r>
          </a:p>
          <a:p>
            <a:r>
              <a:rPr lang="en-AU" dirty="0" smtClean="0"/>
              <a:t>Know that they can learn</a:t>
            </a:r>
          </a:p>
          <a:p>
            <a:r>
              <a:rPr lang="en-AU" dirty="0" smtClean="0"/>
              <a:t>Know that they can learn mathematics</a:t>
            </a:r>
          </a:p>
          <a:p>
            <a:r>
              <a:rPr lang="en-AU" dirty="0" smtClean="0"/>
              <a:t>Know that they can get smarter by trying hard</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02567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6553200" y="6356350"/>
            <a:ext cx="2133600" cy="365125"/>
          </a:xfrm>
          <a:prstGeom prst="rect">
            <a:avLst/>
          </a:prstGeom>
        </p:spPr>
        <p:txBody>
          <a:bodyPr/>
          <a:lstStyle/>
          <a:p>
            <a:r>
              <a:rPr lang="en-AU" smtClean="0"/>
              <a:t>MAT june 2013</a:t>
            </a:r>
            <a:endParaRPr lang="en-AU" dirty="0"/>
          </a:p>
        </p:txBody>
      </p:sp>
      <p:sp>
        <p:nvSpPr>
          <p:cNvPr id="280578" name="Rectangle 2"/>
          <p:cNvSpPr>
            <a:spLocks noGrp="1" noRot="1" noChangeArrowheads="1"/>
          </p:cNvSpPr>
          <p:nvPr>
            <p:ph type="title"/>
          </p:nvPr>
        </p:nvSpPr>
        <p:spPr>
          <a:xfrm>
            <a:off x="539750" y="260350"/>
            <a:ext cx="8229600" cy="792386"/>
          </a:xfrm>
        </p:spPr>
        <p:txBody>
          <a:bodyPr>
            <a:noAutofit/>
          </a:bodyPr>
          <a:lstStyle/>
          <a:p>
            <a:r>
              <a:rPr lang="en-AU" sz="3600" dirty="0">
                <a:solidFill>
                  <a:schemeClr val="tx2"/>
                </a:solidFill>
              </a:rPr>
              <a:t>For students to learn, two sets of factors must align</a:t>
            </a:r>
          </a:p>
        </p:txBody>
      </p:sp>
      <p:sp>
        <p:nvSpPr>
          <p:cNvPr id="280579" name="Rectangle 3"/>
          <p:cNvSpPr>
            <a:spLocks noGrp="1" noChangeArrowheads="1"/>
          </p:cNvSpPr>
          <p:nvPr>
            <p:ph type="body" idx="1"/>
          </p:nvPr>
        </p:nvSpPr>
        <p:spPr>
          <a:xfrm>
            <a:off x="251520" y="1628800"/>
            <a:ext cx="8892480" cy="4381947"/>
          </a:xfrm>
        </p:spPr>
        <p:txBody>
          <a:bodyPr/>
          <a:lstStyle/>
          <a:p>
            <a:pPr marL="361950" indent="-95250"/>
            <a:r>
              <a:rPr lang="en-AU" i="1" dirty="0"/>
              <a:t> </a:t>
            </a:r>
            <a:r>
              <a:rPr lang="en-AU" sz="2400" dirty="0"/>
              <a:t>The first set of factors include that </a:t>
            </a:r>
            <a:r>
              <a:rPr lang="en-AU" sz="2400" dirty="0" smtClean="0"/>
              <a:t>the:</a:t>
            </a:r>
          </a:p>
          <a:p>
            <a:pPr marL="827088" lvl="1" indent="-95250"/>
            <a:r>
              <a:rPr lang="en-AU" sz="2400" dirty="0" smtClean="0"/>
              <a:t>students</a:t>
            </a:r>
            <a:r>
              <a:rPr lang="en-AU" sz="3000" dirty="0" smtClean="0">
                <a:solidFill>
                  <a:schemeClr val="tx2"/>
                </a:solidFill>
              </a:rPr>
              <a:t> </a:t>
            </a:r>
            <a:r>
              <a:rPr lang="en-AU" sz="2400" dirty="0"/>
              <a:t>have the requisite prior </a:t>
            </a:r>
            <a:r>
              <a:rPr lang="en-AU" sz="2400" dirty="0" smtClean="0"/>
              <a:t>knowledge;</a:t>
            </a:r>
          </a:p>
          <a:p>
            <a:pPr marL="827088" lvl="1" indent="-95250"/>
            <a:r>
              <a:rPr lang="en-AU" sz="2400" dirty="0" smtClean="0"/>
              <a:t>curriculum </a:t>
            </a:r>
            <a:r>
              <a:rPr lang="en-AU" sz="2400" dirty="0"/>
              <a:t>is relevant to them; </a:t>
            </a:r>
            <a:endParaRPr lang="en-AU" sz="2400" dirty="0" smtClean="0"/>
          </a:p>
          <a:p>
            <a:pPr marL="827088" lvl="1" indent="-95250"/>
            <a:r>
              <a:rPr lang="en-AU" sz="2200" dirty="0" smtClean="0"/>
              <a:t>classroom </a:t>
            </a:r>
            <a:r>
              <a:rPr lang="en-AU" sz="2200" dirty="0"/>
              <a:t>tasks match their </a:t>
            </a:r>
            <a:r>
              <a:rPr lang="en-AU" sz="2200" dirty="0" smtClean="0"/>
              <a:t>expectations;</a:t>
            </a:r>
          </a:p>
          <a:p>
            <a:pPr marL="827088" lvl="1" indent="-95250"/>
            <a:r>
              <a:rPr lang="en-AU" sz="2200" dirty="0" smtClean="0"/>
              <a:t>classroom tasks help them make connections</a:t>
            </a:r>
          </a:p>
          <a:p>
            <a:pPr marL="827088" lvl="1" indent="-95250"/>
            <a:r>
              <a:rPr lang="en-AU" sz="2200" dirty="0" smtClean="0"/>
              <a:t>pedagogies </a:t>
            </a:r>
            <a:r>
              <a:rPr lang="en-AU" sz="2200" dirty="0"/>
              <a:t>use their knowledge and experience; </a:t>
            </a:r>
            <a:endParaRPr lang="en-AU" sz="2200" dirty="0" smtClean="0"/>
          </a:p>
          <a:p>
            <a:pPr marL="827088" lvl="1" indent="-95250"/>
            <a:r>
              <a:rPr lang="en-AU" sz="2200" dirty="0" smtClean="0"/>
              <a:t>assessment </a:t>
            </a:r>
            <a:r>
              <a:rPr lang="en-AU" sz="2200" dirty="0"/>
              <a:t>regimes measure their learning.</a:t>
            </a:r>
          </a:p>
        </p:txBody>
      </p:sp>
    </p:spTree>
    <p:extLst>
      <p:ext uri="{BB962C8B-B14F-4D97-AF65-F5344CB8AC3E}">
        <p14:creationId xmlns:p14="http://schemas.microsoft.com/office/powerpoint/2010/main" val="372612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0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05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05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057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057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057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0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79"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6553200" y="6356350"/>
            <a:ext cx="2133600" cy="365125"/>
          </a:xfrm>
          <a:prstGeom prst="rect">
            <a:avLst/>
          </a:prstGeom>
        </p:spPr>
        <p:txBody>
          <a:bodyPr/>
          <a:lstStyle/>
          <a:p>
            <a:r>
              <a:rPr lang="en-AU" smtClean="0"/>
              <a:t>MAT june 2013</a:t>
            </a:r>
            <a:endParaRPr lang="en-AU" dirty="0"/>
          </a:p>
        </p:txBody>
      </p:sp>
      <p:sp>
        <p:nvSpPr>
          <p:cNvPr id="281602" name="Rectangle 2"/>
          <p:cNvSpPr>
            <a:spLocks noGrp="1" noRot="1" noChangeArrowheads="1"/>
          </p:cNvSpPr>
          <p:nvPr>
            <p:ph type="title"/>
          </p:nvPr>
        </p:nvSpPr>
        <p:spPr/>
        <p:txBody>
          <a:bodyPr/>
          <a:lstStyle/>
          <a:p>
            <a:r>
              <a:rPr lang="en-AU" sz="4000" dirty="0">
                <a:solidFill>
                  <a:schemeClr val="tx2"/>
                </a:solidFill>
              </a:rPr>
              <a:t>The second set of factors relates to</a:t>
            </a:r>
          </a:p>
        </p:txBody>
      </p:sp>
      <p:sp>
        <p:nvSpPr>
          <p:cNvPr id="281603" name="Rectangle 3"/>
          <p:cNvSpPr>
            <a:spLocks noGrp="1" noChangeArrowheads="1"/>
          </p:cNvSpPr>
          <p:nvPr>
            <p:ph type="body" idx="1"/>
          </p:nvPr>
        </p:nvSpPr>
        <p:spPr>
          <a:xfrm>
            <a:off x="539552" y="1484784"/>
            <a:ext cx="7931150" cy="4618856"/>
          </a:xfrm>
        </p:spPr>
        <p:txBody>
          <a:bodyPr/>
          <a:lstStyle/>
          <a:p>
            <a:r>
              <a:rPr lang="en-AU" sz="3600" dirty="0"/>
              <a:t>whether the students</a:t>
            </a:r>
          </a:p>
          <a:p>
            <a:pPr lvl="1"/>
            <a:r>
              <a:rPr lang="en-AU" sz="3200" dirty="0" smtClean="0">
                <a:solidFill>
                  <a:schemeClr val="tx2"/>
                </a:solidFill>
              </a:rPr>
              <a:t>are motivated to learn </a:t>
            </a:r>
          </a:p>
          <a:p>
            <a:pPr lvl="1"/>
            <a:r>
              <a:rPr lang="en-AU" sz="3200" dirty="0" smtClean="0">
                <a:solidFill>
                  <a:schemeClr val="tx2"/>
                </a:solidFill>
              </a:rPr>
              <a:t>see participation in schooling as creating opportunities</a:t>
            </a:r>
          </a:p>
          <a:p>
            <a:pPr lvl="1"/>
            <a:r>
              <a:rPr lang="en-AU" sz="3200" dirty="0" smtClean="0">
                <a:solidFill>
                  <a:schemeClr val="tx2"/>
                </a:solidFill>
              </a:rPr>
              <a:t>are willing to persist</a:t>
            </a:r>
          </a:p>
          <a:p>
            <a:pPr lvl="1"/>
            <a:r>
              <a:rPr lang="en-AU" sz="3200" dirty="0" smtClean="0">
                <a:solidFill>
                  <a:schemeClr val="tx2"/>
                </a:solidFill>
              </a:rPr>
              <a:t>connect effort and success </a:t>
            </a:r>
            <a:endParaRPr lang="en-AU" sz="4000" dirty="0">
              <a:solidFill>
                <a:schemeClr val="tx2"/>
              </a:solidFill>
            </a:endParaRPr>
          </a:p>
        </p:txBody>
      </p:sp>
    </p:spTree>
    <p:extLst>
      <p:ext uri="{BB962C8B-B14F-4D97-AF65-F5344CB8AC3E}">
        <p14:creationId xmlns:p14="http://schemas.microsoft.com/office/powerpoint/2010/main" val="382709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16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16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16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160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16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solidFill>
                  <a:schemeClr val="tx2"/>
                </a:solidFill>
              </a:rPr>
              <a:t>Where does the idea of “challenge” come from?</a:t>
            </a:r>
            <a:endParaRPr lang="en-AU" dirty="0">
              <a:solidFill>
                <a:schemeClr val="tx2"/>
              </a:solidFill>
            </a:endParaRPr>
          </a:p>
        </p:txBody>
      </p:sp>
      <p:sp>
        <p:nvSpPr>
          <p:cNvPr id="3" name="Content Placeholder 2"/>
          <p:cNvSpPr>
            <a:spLocks noGrp="1"/>
          </p:cNvSpPr>
          <p:nvPr>
            <p:ph idx="1"/>
          </p:nvPr>
        </p:nvSpPr>
        <p:spPr>
          <a:xfrm>
            <a:off x="457200" y="1988840"/>
            <a:ext cx="8229600" cy="4137323"/>
          </a:xfrm>
        </p:spPr>
        <p:txBody>
          <a:bodyPr>
            <a:normAutofit lnSpcReduction="10000"/>
          </a:bodyPr>
          <a:lstStyle/>
          <a:p>
            <a:r>
              <a:rPr lang="en-AU" dirty="0" smtClean="0"/>
              <a:t>Guidelines for school and system improvement (see, e.g., City, Elmore, </a:t>
            </a:r>
            <a:r>
              <a:rPr lang="en-AU" dirty="0" err="1" smtClean="0"/>
              <a:t>Fiarman</a:t>
            </a:r>
            <a:r>
              <a:rPr lang="en-AU" dirty="0" smtClean="0"/>
              <a:t>, &amp; </a:t>
            </a:r>
            <a:r>
              <a:rPr lang="en-AU" dirty="0" err="1" smtClean="0"/>
              <a:t>Teitel</a:t>
            </a:r>
            <a:r>
              <a:rPr lang="en-AU" dirty="0" smtClean="0"/>
              <a:t>, 2009)</a:t>
            </a:r>
          </a:p>
          <a:p>
            <a:r>
              <a:rPr lang="en-AU" dirty="0" smtClean="0"/>
              <a:t>The motivation literature (Middleton, 1995; 1999).</a:t>
            </a:r>
          </a:p>
          <a:p>
            <a:r>
              <a:rPr lang="en-AU" dirty="0" smtClean="0"/>
              <a:t>Sets of teaching principles</a:t>
            </a:r>
          </a:p>
          <a:p>
            <a:pPr lvl="1"/>
            <a:r>
              <a:rPr lang="en-AU" dirty="0" smtClean="0"/>
              <a:t>Principles of Learning and Teaching, 2009</a:t>
            </a:r>
          </a:p>
          <a:p>
            <a:pPr lvl="1"/>
            <a:r>
              <a:rPr lang="en-AU" dirty="0" smtClean="0"/>
              <a:t>Productive Pedagogies, 2009</a:t>
            </a:r>
            <a:endParaRPr lang="en-AU" dirty="0"/>
          </a:p>
        </p:txBody>
      </p:sp>
      <p:sp>
        <p:nvSpPr>
          <p:cNvPr id="4" name="Footer Placeholder 3"/>
          <p:cNvSpPr>
            <a:spLocks noGrp="1"/>
          </p:cNvSpPr>
          <p:nvPr>
            <p:ph type="ftr" sz="quarter" idx="4294967295"/>
          </p:nvPr>
        </p:nvSpPr>
        <p:spPr>
          <a:xfrm>
            <a:off x="179388" y="6308725"/>
            <a:ext cx="8496300" cy="365125"/>
          </a:xfrm>
          <a:prstGeom prst="rect">
            <a:avLst/>
          </a:prstGeom>
        </p:spPr>
        <p:txBody>
          <a:bodyPr/>
          <a:lstStyle/>
          <a:p>
            <a:pPr>
              <a:defRPr/>
            </a:pPr>
            <a:r>
              <a:rPr lang="en-AU" smtClean="0"/>
              <a:t>MAT june 2013</a:t>
            </a:r>
            <a:endParaRPr lang="en-AU"/>
          </a:p>
        </p:txBody>
      </p:sp>
    </p:spTree>
    <p:extLst>
      <p:ext uri="{BB962C8B-B14F-4D97-AF65-F5344CB8AC3E}">
        <p14:creationId xmlns:p14="http://schemas.microsoft.com/office/powerpoint/2010/main" val="3329891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tx2"/>
                </a:solidFill>
              </a:rPr>
              <a:t>Why challenge?</a:t>
            </a:r>
            <a:endParaRPr lang="en-AU" dirty="0">
              <a:solidFill>
                <a:schemeClr val="tx2"/>
              </a:solidFill>
            </a:endParaRPr>
          </a:p>
        </p:txBody>
      </p:sp>
      <p:sp>
        <p:nvSpPr>
          <p:cNvPr id="3" name="Content Placeholder 2"/>
          <p:cNvSpPr>
            <a:spLocks noGrp="1"/>
          </p:cNvSpPr>
          <p:nvPr>
            <p:ph idx="1"/>
          </p:nvPr>
        </p:nvSpPr>
        <p:spPr/>
        <p:txBody>
          <a:bodyPr>
            <a:normAutofit fontScale="92500"/>
          </a:bodyPr>
          <a:lstStyle/>
          <a:p>
            <a:r>
              <a:rPr lang="en-AU" dirty="0"/>
              <a:t>L</a:t>
            </a:r>
            <a:r>
              <a:rPr lang="en-AU" dirty="0" smtClean="0"/>
              <a:t>earning </a:t>
            </a:r>
            <a:r>
              <a:rPr lang="en-AU" dirty="0"/>
              <a:t>will be more robust if students connect ideas together for themselves, and determine their own strategies for solving problems, rather than following instructions they have been given. </a:t>
            </a:r>
            <a:endParaRPr lang="en-AU" dirty="0" smtClean="0"/>
          </a:p>
          <a:p>
            <a:r>
              <a:rPr lang="en-AU" dirty="0" smtClean="0"/>
              <a:t>Both </a:t>
            </a:r>
            <a:r>
              <a:rPr lang="en-US" dirty="0"/>
              <a:t>connecting</a:t>
            </a:r>
            <a:r>
              <a:rPr lang="en-AU" dirty="0"/>
              <a:t> ideas together and formulating their own strategies is more complex than other approaches and is therefore more challenging. </a:t>
            </a:r>
            <a:endParaRPr lang="en-AU" dirty="0" smtClean="0"/>
          </a:p>
          <a:p>
            <a:r>
              <a:rPr lang="en-AU" dirty="0" smtClean="0"/>
              <a:t>It </a:t>
            </a:r>
            <a:r>
              <a:rPr lang="en-AU" dirty="0"/>
              <a:t>is potentially productive if students are willing to take up such challenges.</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536233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6553200" y="6356350"/>
            <a:ext cx="2133600" cy="365125"/>
          </a:xfrm>
          <a:prstGeom prst="rect">
            <a:avLst/>
          </a:prstGeom>
        </p:spPr>
        <p:txBody>
          <a:bodyPr/>
          <a:lstStyle/>
          <a:p>
            <a:r>
              <a:rPr lang="en-AU" smtClean="0"/>
              <a:t>MAT june 2013</a:t>
            </a:r>
            <a:endParaRPr lang="en-AU"/>
          </a:p>
        </p:txBody>
      </p:sp>
      <p:sp>
        <p:nvSpPr>
          <p:cNvPr id="345090" name="Rectangle 2"/>
          <p:cNvSpPr>
            <a:spLocks noGrp="1" noRot="1" noChangeArrowheads="1"/>
          </p:cNvSpPr>
          <p:nvPr>
            <p:ph type="title"/>
          </p:nvPr>
        </p:nvSpPr>
        <p:spPr/>
        <p:txBody>
          <a:bodyPr/>
          <a:lstStyle/>
          <a:p>
            <a:r>
              <a:rPr lang="en-AU" sz="4000" dirty="0" smtClean="0">
                <a:solidFill>
                  <a:schemeClr val="tx2"/>
                </a:solidFill>
              </a:rPr>
              <a:t>This connects to “mindsets”</a:t>
            </a:r>
            <a:endParaRPr lang="en-AU" sz="4000" dirty="0">
              <a:solidFill>
                <a:schemeClr val="tx2"/>
              </a:solidFill>
            </a:endParaRPr>
          </a:p>
        </p:txBody>
      </p:sp>
      <p:sp>
        <p:nvSpPr>
          <p:cNvPr id="345091" name="Rectangle 3"/>
          <p:cNvSpPr>
            <a:spLocks noGrp="1" noChangeArrowheads="1"/>
          </p:cNvSpPr>
          <p:nvPr>
            <p:ph type="body" idx="1"/>
          </p:nvPr>
        </p:nvSpPr>
        <p:spPr>
          <a:xfrm>
            <a:off x="457200" y="2565400"/>
            <a:ext cx="8229600" cy="3560763"/>
          </a:xfrm>
        </p:spPr>
        <p:txBody>
          <a:bodyPr/>
          <a:lstStyle/>
          <a:p>
            <a:r>
              <a:rPr lang="en-AU" sz="3600" dirty="0" err="1" smtClean="0"/>
              <a:t>Dweck</a:t>
            </a:r>
            <a:r>
              <a:rPr lang="en-AU" sz="3600" dirty="0" smtClean="0"/>
              <a:t> </a:t>
            </a:r>
            <a:r>
              <a:rPr lang="en-AU" sz="3600" dirty="0"/>
              <a:t>(2000) categorized students’ approaches in terms of whether they hold either </a:t>
            </a:r>
            <a:r>
              <a:rPr lang="en-AU" sz="3600" i="1" dirty="0" smtClean="0"/>
              <a:t>growth </a:t>
            </a:r>
            <a:r>
              <a:rPr lang="en-AU" sz="3600" dirty="0" smtClean="0"/>
              <a:t>mindset</a:t>
            </a:r>
            <a:r>
              <a:rPr lang="en-AU" sz="3600" i="1" dirty="0" smtClean="0"/>
              <a:t> or fixed </a:t>
            </a:r>
            <a:r>
              <a:rPr lang="en-AU" sz="3600" dirty="0" smtClean="0"/>
              <a:t>mindset</a:t>
            </a:r>
            <a:endParaRPr lang="en-AU" sz="3600" dirty="0"/>
          </a:p>
          <a:p>
            <a:endParaRPr lang="en-AU" sz="3600" dirty="0"/>
          </a:p>
        </p:txBody>
      </p:sp>
    </p:spTree>
    <p:extLst>
      <p:ext uri="{BB962C8B-B14F-4D97-AF65-F5344CB8AC3E}">
        <p14:creationId xmlns:p14="http://schemas.microsoft.com/office/powerpoint/2010/main" val="181256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6553200" y="6356350"/>
            <a:ext cx="2133600" cy="365125"/>
          </a:xfrm>
          <a:prstGeom prst="rect">
            <a:avLst/>
          </a:prstGeom>
        </p:spPr>
        <p:txBody>
          <a:bodyPr/>
          <a:lstStyle/>
          <a:p>
            <a:r>
              <a:rPr lang="en-AU" smtClean="0"/>
              <a:t>MAT june 2013</a:t>
            </a:r>
            <a:endParaRPr lang="en-AU"/>
          </a:p>
        </p:txBody>
      </p:sp>
      <p:sp>
        <p:nvSpPr>
          <p:cNvPr id="291842" name="Rectangle 2"/>
          <p:cNvSpPr>
            <a:spLocks noGrp="1" noRot="1" noChangeArrowheads="1"/>
          </p:cNvSpPr>
          <p:nvPr>
            <p:ph type="title"/>
          </p:nvPr>
        </p:nvSpPr>
        <p:spPr/>
        <p:txBody>
          <a:bodyPr/>
          <a:lstStyle/>
          <a:p>
            <a:r>
              <a:rPr lang="en-AU" dirty="0">
                <a:solidFill>
                  <a:schemeClr val="tx2"/>
                </a:solidFill>
              </a:rPr>
              <a:t>Students with </a:t>
            </a:r>
            <a:r>
              <a:rPr lang="en-AU" i="1" dirty="0" smtClean="0">
                <a:solidFill>
                  <a:schemeClr val="tx2"/>
                </a:solidFill>
              </a:rPr>
              <a:t>growth </a:t>
            </a:r>
            <a:r>
              <a:rPr lang="en-AU" dirty="0" smtClean="0">
                <a:solidFill>
                  <a:schemeClr val="tx2"/>
                </a:solidFill>
              </a:rPr>
              <a:t>mindset</a:t>
            </a:r>
            <a:r>
              <a:rPr lang="en-AU" dirty="0" smtClean="0"/>
              <a:t>: </a:t>
            </a:r>
            <a:endParaRPr lang="en-AU" dirty="0"/>
          </a:p>
        </p:txBody>
      </p:sp>
      <p:sp>
        <p:nvSpPr>
          <p:cNvPr id="291843" name="Rectangle 3"/>
          <p:cNvSpPr>
            <a:spLocks noGrp="1" noChangeArrowheads="1"/>
          </p:cNvSpPr>
          <p:nvPr>
            <p:ph type="body" idx="1"/>
          </p:nvPr>
        </p:nvSpPr>
        <p:spPr/>
        <p:txBody>
          <a:bodyPr/>
          <a:lstStyle/>
          <a:p>
            <a:r>
              <a:rPr lang="en-AU" dirty="0" smtClean="0"/>
              <a:t>Believe they can get smarter by trying hard</a:t>
            </a:r>
          </a:p>
          <a:p>
            <a:r>
              <a:rPr lang="en-AU" dirty="0" smtClean="0"/>
              <a:t>Such </a:t>
            </a:r>
            <a:r>
              <a:rPr lang="en-AU" dirty="0"/>
              <a:t>students</a:t>
            </a:r>
          </a:p>
          <a:p>
            <a:pPr lvl="1"/>
            <a:r>
              <a:rPr lang="en-AU" dirty="0"/>
              <a:t>tend to have a resilient response to failure;</a:t>
            </a:r>
          </a:p>
          <a:p>
            <a:pPr lvl="1"/>
            <a:r>
              <a:rPr lang="en-AU" dirty="0"/>
              <a:t>remain focused on mastering skills and knowledge even when challenged; </a:t>
            </a:r>
          </a:p>
          <a:p>
            <a:pPr lvl="1"/>
            <a:r>
              <a:rPr lang="en-AU" dirty="0"/>
              <a:t>do not see failure as an indictment on themselves; and </a:t>
            </a:r>
          </a:p>
          <a:p>
            <a:pPr lvl="1"/>
            <a:r>
              <a:rPr lang="en-AU" dirty="0"/>
              <a:t>believe that effort leads to success.</a:t>
            </a:r>
          </a:p>
        </p:txBody>
      </p:sp>
    </p:spTree>
    <p:extLst>
      <p:ext uri="{BB962C8B-B14F-4D97-AF65-F5344CB8AC3E}">
        <p14:creationId xmlns:p14="http://schemas.microsoft.com/office/powerpoint/2010/main" val="386506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18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1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1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1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1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18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3"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3059832" y="6165305"/>
            <a:ext cx="3240360" cy="288032"/>
          </a:xfrm>
          <a:prstGeom prst="rect">
            <a:avLst/>
          </a:prstGeom>
        </p:spPr>
        <p:txBody>
          <a:bodyPr/>
          <a:lstStyle/>
          <a:p>
            <a:r>
              <a:rPr lang="en-AU" smtClean="0"/>
              <a:t>MAT june 2013</a:t>
            </a:r>
            <a:endParaRPr lang="en-AU" dirty="0"/>
          </a:p>
        </p:txBody>
      </p:sp>
      <p:sp>
        <p:nvSpPr>
          <p:cNvPr id="292866" name="Rectangle 2"/>
          <p:cNvSpPr>
            <a:spLocks noGrp="1" noRot="1" noChangeArrowheads="1"/>
          </p:cNvSpPr>
          <p:nvPr>
            <p:ph type="title"/>
          </p:nvPr>
        </p:nvSpPr>
        <p:spPr/>
        <p:txBody>
          <a:bodyPr/>
          <a:lstStyle/>
          <a:p>
            <a:r>
              <a:rPr lang="en-AU" dirty="0">
                <a:solidFill>
                  <a:schemeClr val="tx2"/>
                </a:solidFill>
              </a:rPr>
              <a:t>Students with </a:t>
            </a:r>
            <a:r>
              <a:rPr lang="en-AU" i="1" dirty="0" smtClean="0">
                <a:solidFill>
                  <a:schemeClr val="tx2"/>
                </a:solidFill>
              </a:rPr>
              <a:t>fixed </a:t>
            </a:r>
            <a:r>
              <a:rPr lang="en-AU" dirty="0" smtClean="0">
                <a:solidFill>
                  <a:schemeClr val="tx2"/>
                </a:solidFill>
              </a:rPr>
              <a:t>mindset</a:t>
            </a:r>
            <a:r>
              <a:rPr lang="en-AU" dirty="0" smtClean="0"/>
              <a:t>: </a:t>
            </a:r>
            <a:endParaRPr lang="en-AU" dirty="0"/>
          </a:p>
        </p:txBody>
      </p:sp>
      <p:sp>
        <p:nvSpPr>
          <p:cNvPr id="292867" name="Rectangle 3"/>
          <p:cNvSpPr>
            <a:spLocks noGrp="1" noChangeArrowheads="1"/>
          </p:cNvSpPr>
          <p:nvPr>
            <p:ph type="body" idx="1"/>
          </p:nvPr>
        </p:nvSpPr>
        <p:spPr/>
        <p:txBody>
          <a:bodyPr/>
          <a:lstStyle/>
          <a:p>
            <a:r>
              <a:rPr lang="en-AU" dirty="0" smtClean="0"/>
              <a:t>Believe they are as smart as they will even get</a:t>
            </a:r>
          </a:p>
          <a:p>
            <a:r>
              <a:rPr lang="en-AU" dirty="0" smtClean="0"/>
              <a:t>Such </a:t>
            </a:r>
            <a:r>
              <a:rPr lang="en-AU" dirty="0"/>
              <a:t>students</a:t>
            </a:r>
          </a:p>
          <a:p>
            <a:pPr lvl="1"/>
            <a:r>
              <a:rPr lang="en-AU" dirty="0"/>
              <a:t>seek success but mainly on tasks with which they are familiar; </a:t>
            </a:r>
          </a:p>
          <a:p>
            <a:pPr lvl="1"/>
            <a:r>
              <a:rPr lang="en-AU" dirty="0"/>
              <a:t>avoid or give up quickly on challenging tasks; </a:t>
            </a:r>
          </a:p>
          <a:p>
            <a:pPr lvl="1"/>
            <a:r>
              <a:rPr lang="en-AU" dirty="0"/>
              <a:t>derive their perception of ability from their capacity to attract </a:t>
            </a:r>
            <a:r>
              <a:rPr lang="en-AU" dirty="0" smtClean="0"/>
              <a:t>recognition.</a:t>
            </a:r>
            <a:endParaRPr lang="en-AU" dirty="0"/>
          </a:p>
        </p:txBody>
      </p:sp>
    </p:spTree>
    <p:extLst>
      <p:ext uri="{BB962C8B-B14F-4D97-AF65-F5344CB8AC3E}">
        <p14:creationId xmlns:p14="http://schemas.microsoft.com/office/powerpoint/2010/main" val="223811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28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28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2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tx2"/>
                </a:solidFill>
              </a:rPr>
              <a:t>Teachers can change mindsets</a:t>
            </a:r>
            <a:endParaRPr lang="en-AU" dirty="0">
              <a:solidFill>
                <a:schemeClr val="tx2"/>
              </a:solidFill>
            </a:endParaRPr>
          </a:p>
        </p:txBody>
      </p:sp>
      <p:sp>
        <p:nvSpPr>
          <p:cNvPr id="3" name="Content Placeholder 2"/>
          <p:cNvSpPr>
            <a:spLocks noGrp="1"/>
          </p:cNvSpPr>
          <p:nvPr>
            <p:ph idx="1"/>
          </p:nvPr>
        </p:nvSpPr>
        <p:spPr>
          <a:xfrm>
            <a:off x="0" y="1412777"/>
            <a:ext cx="8676456" cy="4320480"/>
          </a:xfrm>
        </p:spPr>
        <p:txBody>
          <a:bodyPr/>
          <a:lstStyle/>
          <a:p>
            <a:r>
              <a:rPr lang="en-AU" sz="2400" dirty="0" smtClean="0"/>
              <a:t>This connects to </a:t>
            </a:r>
          </a:p>
          <a:p>
            <a:pPr lvl="1"/>
            <a:r>
              <a:rPr lang="en-AU" sz="2800" dirty="0" smtClean="0"/>
              <a:t>the things we affirm (effort, persistence, co-operation, learning  from others, flexible thinking)</a:t>
            </a:r>
          </a:p>
          <a:p>
            <a:pPr lvl="1"/>
            <a:r>
              <a:rPr lang="en-AU" sz="2800" dirty="0" smtClean="0"/>
              <a:t>the way we affirm </a:t>
            </a:r>
          </a:p>
          <a:p>
            <a:pPr lvl="2"/>
            <a:r>
              <a:rPr lang="en-AU" dirty="0" smtClean="0"/>
              <a:t>You did not give up even though you were stuck</a:t>
            </a:r>
          </a:p>
          <a:p>
            <a:pPr lvl="2"/>
            <a:r>
              <a:rPr lang="en-AU" dirty="0" smtClean="0"/>
              <a:t>You tried something different</a:t>
            </a:r>
          </a:p>
          <a:p>
            <a:pPr lvl="2"/>
            <a:r>
              <a:rPr lang="en-AU" dirty="0" smtClean="0"/>
              <a:t>You tried to find more than one answer</a:t>
            </a:r>
          </a:p>
          <a:p>
            <a:pPr lvl="1"/>
            <a:r>
              <a:rPr lang="en-AU" sz="2800" dirty="0" smtClean="0"/>
              <a:t>the types of tasks we pose</a:t>
            </a:r>
          </a:p>
          <a:p>
            <a:endParaRPr lang="en-AU" dirty="0" smtClean="0"/>
          </a:p>
          <a:p>
            <a:endParaRPr lang="en-AU" dirty="0" smtClean="0"/>
          </a:p>
          <a:p>
            <a:endParaRPr lang="en-AU" dirty="0"/>
          </a:p>
        </p:txBody>
      </p:sp>
      <p:sp>
        <p:nvSpPr>
          <p:cNvPr id="4" name="Footer Placeholder 3"/>
          <p:cNvSpPr>
            <a:spLocks noGrp="1"/>
          </p:cNvSpPr>
          <p:nvPr>
            <p:ph type="ftr" sz="quarter" idx="4294967295"/>
          </p:nvPr>
        </p:nvSpPr>
        <p:spPr>
          <a:xfrm>
            <a:off x="179388" y="6308725"/>
            <a:ext cx="8496300" cy="365125"/>
          </a:xfrm>
          <a:prstGeom prst="rect">
            <a:avLst/>
          </a:prstGeom>
        </p:spPr>
        <p:txBody>
          <a:bodyPr/>
          <a:lstStyle/>
          <a:p>
            <a:pPr>
              <a:defRPr/>
            </a:pPr>
            <a:r>
              <a:rPr lang="en-AU" smtClean="0"/>
              <a:t>MAT june 2013</a:t>
            </a:r>
            <a:endParaRPr lang="en-AU" dirty="0"/>
          </a:p>
        </p:txBody>
      </p:sp>
    </p:spTree>
    <p:extLst>
      <p:ext uri="{BB962C8B-B14F-4D97-AF65-F5344CB8AC3E}">
        <p14:creationId xmlns:p14="http://schemas.microsoft.com/office/powerpoint/2010/main" val="28599986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solidFill>
                  <a:schemeClr val="tx2"/>
                </a:solidFill>
              </a:rPr>
              <a:t>Challenging tasks require students to</a:t>
            </a:r>
            <a:endParaRPr lang="en-AU" dirty="0">
              <a:solidFill>
                <a:schemeClr val="tx2"/>
              </a:solidFill>
            </a:endParaRPr>
          </a:p>
        </p:txBody>
      </p:sp>
      <p:sp>
        <p:nvSpPr>
          <p:cNvPr id="3" name="Content Placeholder 2"/>
          <p:cNvSpPr>
            <a:spLocks noGrp="1"/>
          </p:cNvSpPr>
          <p:nvPr>
            <p:ph idx="1"/>
          </p:nvPr>
        </p:nvSpPr>
        <p:spPr>
          <a:xfrm>
            <a:off x="457200" y="1340768"/>
            <a:ext cx="8229600" cy="4896544"/>
          </a:xfrm>
        </p:spPr>
        <p:txBody>
          <a:bodyPr>
            <a:normAutofit fontScale="92500" lnSpcReduction="10000"/>
          </a:bodyPr>
          <a:lstStyle/>
          <a:p>
            <a:pPr lvl="0"/>
            <a:r>
              <a:rPr lang="en-AU" dirty="0" smtClean="0"/>
              <a:t>plan </a:t>
            </a:r>
            <a:r>
              <a:rPr lang="en-AU" dirty="0"/>
              <a:t>their approach, especially sequencing more than one step; </a:t>
            </a:r>
            <a:endParaRPr lang="en-AU" dirty="0" smtClean="0"/>
          </a:p>
          <a:p>
            <a:r>
              <a:rPr lang="en-AU" dirty="0" smtClean="0"/>
              <a:t>process </a:t>
            </a:r>
            <a:r>
              <a:rPr lang="en-AU" dirty="0"/>
              <a:t>multiple pieces of information, with an expectation that they make connections between those pieces, and see concepts in new ways;</a:t>
            </a:r>
          </a:p>
          <a:p>
            <a:pPr lvl="0"/>
            <a:r>
              <a:rPr lang="en-AU" dirty="0" smtClean="0"/>
              <a:t>choose </a:t>
            </a:r>
            <a:r>
              <a:rPr lang="en-AU" dirty="0"/>
              <a:t>their own strategies, goals, and level of accessing the task;</a:t>
            </a:r>
          </a:p>
          <a:p>
            <a:pPr lvl="0"/>
            <a:r>
              <a:rPr lang="en-AU" dirty="0"/>
              <a:t>spend time on the </a:t>
            </a:r>
            <a:r>
              <a:rPr lang="en-AU" dirty="0" smtClean="0"/>
              <a:t>task and record their thinking; </a:t>
            </a:r>
            <a:endParaRPr lang="en-AU" dirty="0"/>
          </a:p>
          <a:p>
            <a:pPr lvl="0"/>
            <a:r>
              <a:rPr lang="en-AU" dirty="0"/>
              <a:t>explain their strategies and justify their thinking to the teacher and other </a:t>
            </a:r>
            <a:r>
              <a:rPr lang="en-AU" dirty="0" smtClean="0"/>
              <a:t>students.</a:t>
            </a:r>
          </a:p>
        </p:txBody>
      </p:sp>
      <p:sp>
        <p:nvSpPr>
          <p:cNvPr id="4" name="Footer Placeholder 3"/>
          <p:cNvSpPr>
            <a:spLocks noGrp="1"/>
          </p:cNvSpPr>
          <p:nvPr>
            <p:ph type="ftr" sz="quarter" idx="4294967295"/>
          </p:nvPr>
        </p:nvSpPr>
        <p:spPr>
          <a:xfrm>
            <a:off x="179388" y="6308725"/>
            <a:ext cx="8496300" cy="365125"/>
          </a:xfrm>
          <a:prstGeom prst="rect">
            <a:avLst/>
          </a:prstGeom>
        </p:spPr>
        <p:txBody>
          <a:bodyPr/>
          <a:lstStyle/>
          <a:p>
            <a:pPr>
              <a:defRPr/>
            </a:pPr>
            <a:r>
              <a:rPr lang="en-AU" smtClean="0"/>
              <a:t>MAT june 2013</a:t>
            </a:r>
            <a:endParaRPr lang="en-AU"/>
          </a:p>
        </p:txBody>
      </p:sp>
    </p:spTree>
    <p:extLst>
      <p:ext uri="{BB962C8B-B14F-4D97-AF65-F5344CB8AC3E}">
        <p14:creationId xmlns:p14="http://schemas.microsoft.com/office/powerpoint/2010/main" val="359434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5400" dirty="0" smtClean="0">
                <a:solidFill>
                  <a:srgbClr val="0070C0"/>
                </a:solidFill>
              </a:rPr>
              <a:t>Getting started</a:t>
            </a:r>
            <a:endParaRPr lang="en-AU" sz="5400" dirty="0">
              <a:solidFill>
                <a:srgbClr val="0070C0"/>
              </a:solidFill>
            </a:endParaRPr>
          </a:p>
        </p:txBody>
      </p:sp>
      <p:sp>
        <p:nvSpPr>
          <p:cNvPr id="3" name="Content Placeholder 2"/>
          <p:cNvSpPr>
            <a:spLocks noGrp="1"/>
          </p:cNvSpPr>
          <p:nvPr>
            <p:ph idx="1"/>
          </p:nvPr>
        </p:nvSpPr>
        <p:spPr>
          <a:xfrm>
            <a:off x="251520" y="1340768"/>
            <a:ext cx="8435280" cy="5184576"/>
          </a:xfrm>
        </p:spPr>
        <p:txBody>
          <a:bodyPr>
            <a:normAutofit fontScale="85000" lnSpcReduction="20000"/>
          </a:bodyPr>
          <a:lstStyle/>
          <a:p>
            <a:pPr marL="0" lvl="0" indent="0" eaLnBrk="0" fontAlgn="base" hangingPunct="0">
              <a:spcBef>
                <a:spcPct val="0"/>
              </a:spcBef>
              <a:spcAft>
                <a:spcPct val="0"/>
              </a:spcAft>
              <a:buNone/>
            </a:pPr>
            <a:endParaRPr kumimoji="0" lang="en-US" b="0" i="0" u="none" strike="noStrike" cap="none" normalizeH="0" baseline="0" dirty="0" smtClean="0">
              <a:ln>
                <a:noFill/>
              </a:ln>
              <a:solidFill>
                <a:schemeClr val="tx1"/>
              </a:solidFill>
              <a:effectLst/>
              <a:ea typeface="Dotum" pitchFamily="34" charset="-127"/>
              <a:cs typeface="Times New Roman" pitchFamily="18" charset="0"/>
            </a:endParaRPr>
          </a:p>
          <a:p>
            <a:pPr marL="0" lvl="0" indent="0" eaLnBrk="0" fontAlgn="base" hangingPunct="0">
              <a:spcBef>
                <a:spcPct val="0"/>
              </a:spcBef>
              <a:spcAft>
                <a:spcPct val="0"/>
              </a:spcAft>
              <a:buNone/>
            </a:pPr>
            <a:r>
              <a:rPr kumimoji="0" lang="en-US" b="0" i="0" u="none" strike="noStrike" cap="none" normalizeH="0" baseline="0" dirty="0" smtClean="0">
                <a:ln>
                  <a:noFill/>
                </a:ln>
                <a:solidFill>
                  <a:schemeClr val="tx1"/>
                </a:solidFill>
                <a:effectLst/>
                <a:ea typeface="Dotum" pitchFamily="34" charset="-127"/>
                <a:cs typeface="Times New Roman" pitchFamily="18" charset="0"/>
              </a:rPr>
              <a:t> </a:t>
            </a:r>
            <a:r>
              <a:rPr kumimoji="0" lang="en-US" sz="3800" b="0" i="0" u="none" strike="noStrike" cap="none" normalizeH="0" baseline="0" dirty="0" smtClean="0">
                <a:ln>
                  <a:noFill/>
                </a:ln>
                <a:solidFill>
                  <a:schemeClr val="tx1"/>
                </a:solidFill>
                <a:effectLst/>
                <a:ea typeface="Dotum" pitchFamily="34" charset="-127"/>
                <a:cs typeface="Times New Roman" pitchFamily="18" charset="0"/>
              </a:rPr>
              <a:t>“zone of confusion”</a:t>
            </a:r>
          </a:p>
          <a:p>
            <a:pPr marL="0" lvl="0" indent="0" eaLnBrk="0" fontAlgn="base" hangingPunct="0">
              <a:spcBef>
                <a:spcPct val="0"/>
              </a:spcBef>
              <a:spcAft>
                <a:spcPct val="0"/>
              </a:spcAft>
              <a:buNone/>
            </a:pPr>
            <a:endParaRPr kumimoji="0" lang="en-US" sz="3800" b="0" i="0" u="none" strike="noStrike" cap="none" normalizeH="0" baseline="0" dirty="0" smtClean="0">
              <a:ln>
                <a:noFill/>
              </a:ln>
              <a:solidFill>
                <a:schemeClr val="tx1"/>
              </a:solidFill>
              <a:effectLst/>
              <a:ea typeface="Dotum" pitchFamily="34" charset="-127"/>
              <a:cs typeface="Times New Roman" pitchFamily="18" charset="0"/>
            </a:endParaRPr>
          </a:p>
          <a:p>
            <a:pPr marL="0" lvl="0" indent="0" eaLnBrk="0" fontAlgn="base" hangingPunct="0">
              <a:spcBef>
                <a:spcPct val="0"/>
              </a:spcBef>
              <a:spcAft>
                <a:spcPct val="0"/>
              </a:spcAft>
              <a:buNone/>
            </a:pPr>
            <a:r>
              <a:rPr kumimoji="0" lang="en-US" sz="3800" b="0" i="0" u="none" strike="noStrike" cap="none" normalizeH="0" baseline="0" dirty="0" smtClean="0">
                <a:ln>
                  <a:noFill/>
                </a:ln>
                <a:solidFill>
                  <a:schemeClr val="tx1"/>
                </a:solidFill>
                <a:effectLst/>
                <a:ea typeface="Dotum" pitchFamily="34" charset="-127"/>
                <a:cs typeface="Times New Roman" pitchFamily="18" charset="0"/>
              </a:rPr>
              <a:t>“four before me” </a:t>
            </a:r>
            <a:endParaRPr kumimoji="0" lang="en-AU" sz="1600" b="0" i="0" u="none" strike="noStrike" cap="none" normalizeH="0" baseline="0" dirty="0" smtClean="0">
              <a:ln>
                <a:noFill/>
              </a:ln>
              <a:solidFill>
                <a:schemeClr val="tx1"/>
              </a:solidFill>
              <a:effectLst/>
              <a:cs typeface="Arial" pitchFamily="34" charset="0"/>
            </a:endParaRPr>
          </a:p>
          <a:p>
            <a:pPr marL="400050" lvl="1" indent="0" eaLnBrk="0" fontAlgn="base" hangingPunct="0">
              <a:spcBef>
                <a:spcPct val="0"/>
              </a:spcBef>
              <a:spcAft>
                <a:spcPct val="0"/>
              </a:spcAft>
              <a:buFontTx/>
              <a:buChar char="•"/>
            </a:pPr>
            <a:r>
              <a:rPr kumimoji="0" lang="en-US" sz="3300" b="0" i="0" u="none" strike="noStrike" cap="none" normalizeH="0" baseline="0" dirty="0" smtClean="0">
                <a:ln>
                  <a:noFill/>
                </a:ln>
                <a:solidFill>
                  <a:schemeClr val="tx1"/>
                </a:solidFill>
                <a:effectLst/>
                <a:ea typeface="Dotum" pitchFamily="34" charset="-127"/>
                <a:cs typeface="Times New Roman" pitchFamily="18" charset="0"/>
              </a:rPr>
              <a:t>representing what the task is asking in a different way such as drawing a cartoon or a diagram, rewriting the question …</a:t>
            </a:r>
          </a:p>
          <a:p>
            <a:pPr marL="400050" lvl="1" indent="0" eaLnBrk="0" fontAlgn="base" hangingPunct="0">
              <a:spcBef>
                <a:spcPct val="0"/>
              </a:spcBef>
              <a:spcAft>
                <a:spcPct val="0"/>
              </a:spcAft>
              <a:buNone/>
            </a:pPr>
            <a:endParaRPr kumimoji="0" lang="en-AU" sz="1200" b="0" i="0" u="none" strike="noStrike" cap="none" normalizeH="0" baseline="0" dirty="0" smtClean="0">
              <a:ln>
                <a:noFill/>
              </a:ln>
              <a:solidFill>
                <a:schemeClr val="tx1"/>
              </a:solidFill>
              <a:effectLst/>
              <a:cs typeface="Arial" pitchFamily="34" charset="0"/>
            </a:endParaRPr>
          </a:p>
          <a:p>
            <a:pPr marL="400050" lvl="1" indent="0" eaLnBrk="0" fontAlgn="base" hangingPunct="0">
              <a:spcBef>
                <a:spcPct val="0"/>
              </a:spcBef>
              <a:spcAft>
                <a:spcPct val="0"/>
              </a:spcAft>
              <a:buFontTx/>
              <a:buChar char="•"/>
            </a:pPr>
            <a:r>
              <a:rPr kumimoji="0" lang="en-US" sz="3300" b="0" i="0" u="none" strike="noStrike" cap="none" normalizeH="0" baseline="0" dirty="0" smtClean="0">
                <a:ln>
                  <a:noFill/>
                </a:ln>
                <a:solidFill>
                  <a:schemeClr val="tx1"/>
                </a:solidFill>
                <a:effectLst/>
                <a:ea typeface="Dotum" pitchFamily="34" charset="-127"/>
                <a:cs typeface="Times New Roman" pitchFamily="18" charset="0"/>
              </a:rPr>
              <a:t>choosing a different approach to the task, which includes rereading the question, making a guess at the answer, working backwards … </a:t>
            </a:r>
          </a:p>
          <a:p>
            <a:pPr marL="400050" lvl="1" indent="0" eaLnBrk="0" fontAlgn="base" hangingPunct="0">
              <a:spcBef>
                <a:spcPct val="0"/>
              </a:spcBef>
              <a:spcAft>
                <a:spcPct val="0"/>
              </a:spcAft>
              <a:buNone/>
            </a:pPr>
            <a:endParaRPr kumimoji="0" lang="en-AU" sz="1200" b="0" i="0" u="none" strike="noStrike" cap="none" normalizeH="0" baseline="0" dirty="0" smtClean="0">
              <a:ln>
                <a:noFill/>
              </a:ln>
              <a:solidFill>
                <a:schemeClr val="tx1"/>
              </a:solidFill>
              <a:effectLst/>
              <a:cs typeface="Arial" pitchFamily="34" charset="0"/>
            </a:endParaRPr>
          </a:p>
          <a:p>
            <a:pPr marL="400050" lvl="1" indent="0" eaLnBrk="0" fontAlgn="base" hangingPunct="0">
              <a:spcBef>
                <a:spcPct val="0"/>
              </a:spcBef>
              <a:spcAft>
                <a:spcPct val="0"/>
              </a:spcAft>
              <a:buFontTx/>
              <a:buChar char="•"/>
            </a:pPr>
            <a:r>
              <a:rPr kumimoji="0" lang="en-US" sz="3300" b="0" i="0" u="none" strike="noStrike" cap="none" normalizeH="0" baseline="0" dirty="0" smtClean="0">
                <a:ln>
                  <a:noFill/>
                </a:ln>
                <a:solidFill>
                  <a:schemeClr val="tx1"/>
                </a:solidFill>
                <a:effectLst/>
                <a:ea typeface="Dotum" pitchFamily="34" charset="-127"/>
                <a:cs typeface="Times New Roman" pitchFamily="18" charset="0"/>
              </a:rPr>
              <a:t>asking a peer for a hint on how to get started</a:t>
            </a:r>
          </a:p>
          <a:p>
            <a:pPr marL="400050" lvl="1" indent="0" eaLnBrk="0" fontAlgn="base" hangingPunct="0">
              <a:spcBef>
                <a:spcPct val="0"/>
              </a:spcBef>
              <a:spcAft>
                <a:spcPct val="0"/>
              </a:spcAft>
              <a:buNone/>
            </a:pPr>
            <a:endParaRPr kumimoji="0" lang="en-AU" sz="1200" b="0" i="0" u="none" strike="noStrike" cap="none" normalizeH="0" baseline="0" dirty="0" smtClean="0">
              <a:ln>
                <a:noFill/>
              </a:ln>
              <a:solidFill>
                <a:schemeClr val="tx1"/>
              </a:solidFill>
              <a:effectLst/>
              <a:cs typeface="Arial" pitchFamily="34" charset="0"/>
            </a:endParaRPr>
          </a:p>
          <a:p>
            <a:pPr marL="400050" lvl="1" indent="0" eaLnBrk="0" fontAlgn="base" hangingPunct="0">
              <a:spcBef>
                <a:spcPct val="0"/>
              </a:spcBef>
              <a:spcAft>
                <a:spcPct val="0"/>
              </a:spcAft>
              <a:buFontTx/>
              <a:buChar char="•"/>
            </a:pPr>
            <a:r>
              <a:rPr kumimoji="0" lang="en-US" sz="3300" b="0" i="0" u="none" strike="noStrike" cap="none" normalizeH="0" baseline="0" dirty="0" smtClean="0">
                <a:ln>
                  <a:noFill/>
                </a:ln>
                <a:solidFill>
                  <a:schemeClr val="tx1"/>
                </a:solidFill>
                <a:effectLst/>
                <a:ea typeface="Dotum" pitchFamily="34" charset="-127"/>
                <a:cs typeface="Times New Roman" pitchFamily="18" charset="0"/>
              </a:rPr>
              <a:t>looking at the recent pages in the workbook or textbook for examples.</a:t>
            </a:r>
            <a:endParaRPr kumimoji="0" lang="en-AU" sz="1200" b="0" i="0" u="none" strike="noStrike" cap="none" normalizeH="0" baseline="0" dirty="0" smtClean="0">
              <a:ln>
                <a:noFill/>
              </a:ln>
              <a:solidFill>
                <a:schemeClr val="tx1"/>
              </a:solidFill>
              <a:effectLst/>
              <a:cs typeface="Arial" pitchFamily="34" charset="0"/>
            </a:endParaRP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808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From some current research</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639046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3200" dirty="0"/>
              <a:t>17. I know I have between 15 and 25 apples. When they are put into </a:t>
            </a:r>
            <a:r>
              <a:rPr lang="en-AU" sz="3200" dirty="0" smtClean="0"/>
              <a:t>groups </a:t>
            </a:r>
            <a:r>
              <a:rPr lang="en-AU" sz="3200" dirty="0"/>
              <a:t>of 6 there are 2 apples left over. How many apples do I have?</a:t>
            </a:r>
          </a:p>
        </p:txBody>
      </p:sp>
      <p:graphicFrame>
        <p:nvGraphicFramePr>
          <p:cNvPr id="5" name="Table 4"/>
          <p:cNvGraphicFramePr>
            <a:graphicFrameLocks noGrp="1"/>
          </p:cNvGraphicFramePr>
          <p:nvPr>
            <p:extLst>
              <p:ext uri="{D42A27DB-BD31-4B8C-83A1-F6EECF244321}">
                <p14:modId xmlns:p14="http://schemas.microsoft.com/office/powerpoint/2010/main" val="2124934921"/>
              </p:ext>
            </p:extLst>
          </p:nvPr>
        </p:nvGraphicFramePr>
        <p:xfrm>
          <a:off x="107502" y="1844824"/>
          <a:ext cx="8712969" cy="3932745"/>
        </p:xfrm>
        <a:graphic>
          <a:graphicData uri="http://schemas.openxmlformats.org/drawingml/2006/table">
            <a:tbl>
              <a:tblPr firstRow="1" bandRow="1">
                <a:tableStyleId>{5940675A-B579-460E-94D1-54222C63F5DA}</a:tableStyleId>
              </a:tblPr>
              <a:tblGrid>
                <a:gridCol w="4680522"/>
                <a:gridCol w="1944216"/>
                <a:gridCol w="2088231"/>
              </a:tblGrid>
              <a:tr h="855535">
                <a:tc>
                  <a:txBody>
                    <a:bodyPr/>
                    <a:lstStyle/>
                    <a:p>
                      <a:pPr algn="ctr"/>
                      <a:r>
                        <a:rPr lang="en-AU" sz="3200" dirty="0" smtClean="0"/>
                        <a:t>ANSWER</a:t>
                      </a:r>
                      <a:endParaRPr lang="en-AU" sz="3200" dirty="0"/>
                    </a:p>
                  </a:txBody>
                  <a:tcPr/>
                </a:tc>
                <a:tc>
                  <a:txBody>
                    <a:bodyPr/>
                    <a:lstStyle/>
                    <a:p>
                      <a:pPr algn="ctr"/>
                      <a:r>
                        <a:rPr lang="en-AU" sz="3200" baseline="0" dirty="0" smtClean="0"/>
                        <a:t> PRE -TEST</a:t>
                      </a:r>
                      <a:endParaRPr lang="en-AU" sz="3200" dirty="0"/>
                    </a:p>
                  </a:txBody>
                  <a:tcPr>
                    <a:solidFill>
                      <a:schemeClr val="accent2">
                        <a:lumMod val="60000"/>
                        <a:lumOff val="40000"/>
                      </a:schemeClr>
                    </a:solidFill>
                  </a:tcPr>
                </a:tc>
                <a:tc>
                  <a:txBody>
                    <a:bodyPr/>
                    <a:lstStyle/>
                    <a:p>
                      <a:pPr algn="ctr"/>
                      <a:r>
                        <a:rPr lang="en-AU" sz="3200" dirty="0" smtClean="0"/>
                        <a:t>POST- TEST</a:t>
                      </a:r>
                      <a:endParaRPr lang="en-AU" sz="3200" dirty="0"/>
                    </a:p>
                  </a:txBody>
                  <a:tcPr>
                    <a:solidFill>
                      <a:schemeClr val="accent5">
                        <a:lumMod val="60000"/>
                        <a:lumOff val="40000"/>
                      </a:schemeClr>
                    </a:solidFill>
                  </a:tcPr>
                </a:tc>
              </a:tr>
              <a:tr h="541499">
                <a:tc>
                  <a:txBody>
                    <a:bodyPr/>
                    <a:lstStyle/>
                    <a:p>
                      <a:pPr algn="l">
                        <a:lnSpc>
                          <a:spcPct val="115000"/>
                        </a:lnSpc>
                        <a:spcAft>
                          <a:spcPts val="0"/>
                        </a:spcAft>
                      </a:pPr>
                      <a:r>
                        <a:rPr lang="en-US" sz="3200" dirty="0">
                          <a:solidFill>
                            <a:schemeClr val="tx1"/>
                          </a:solidFill>
                          <a:effectLst/>
                          <a:latin typeface="Calibri"/>
                          <a:ea typeface="SimSun"/>
                          <a:cs typeface="Arial"/>
                        </a:rPr>
                        <a:t> </a:t>
                      </a:r>
                      <a:r>
                        <a:rPr lang="en-US" sz="3200" dirty="0" smtClean="0">
                          <a:solidFill>
                            <a:schemeClr val="tx1"/>
                          </a:solidFill>
                          <a:effectLst/>
                          <a:latin typeface="Calibri"/>
                          <a:ea typeface="SimSun"/>
                          <a:cs typeface="Arial"/>
                        </a:rPr>
                        <a:t>It </a:t>
                      </a:r>
                      <a:r>
                        <a:rPr lang="en-US" sz="3200" dirty="0">
                          <a:solidFill>
                            <a:schemeClr val="tx1"/>
                          </a:solidFill>
                          <a:effectLst/>
                          <a:latin typeface="Calibri"/>
                          <a:ea typeface="SimSun"/>
                          <a:cs typeface="Arial"/>
                        </a:rPr>
                        <a:t>is not </a:t>
                      </a:r>
                      <a:r>
                        <a:rPr lang="en-US" sz="3200" dirty="0" smtClean="0">
                          <a:solidFill>
                            <a:schemeClr val="tx1"/>
                          </a:solidFill>
                          <a:effectLst/>
                          <a:latin typeface="Calibri"/>
                          <a:ea typeface="SimSun"/>
                          <a:cs typeface="Arial"/>
                        </a:rPr>
                        <a:t>possible </a:t>
                      </a:r>
                      <a:r>
                        <a:rPr lang="en-US" sz="3200" dirty="0">
                          <a:solidFill>
                            <a:schemeClr val="tx1"/>
                          </a:solidFill>
                          <a:effectLst/>
                          <a:latin typeface="Calibri"/>
                          <a:ea typeface="SimSun"/>
                          <a:cs typeface="Arial"/>
                        </a:rPr>
                        <a:t>to tell</a:t>
                      </a:r>
                      <a:endParaRPr lang="en-AU" sz="3200" dirty="0">
                        <a:solidFill>
                          <a:schemeClr val="tx1"/>
                        </a:solidFill>
                        <a:effectLst/>
                        <a:latin typeface="Calibri"/>
                        <a:ea typeface="SimSun"/>
                        <a:cs typeface="Arial"/>
                      </a:endParaRPr>
                    </a:p>
                  </a:txBody>
                  <a:tcPr marL="73025" marR="73025" marT="27305" marB="27305"/>
                </a:tc>
                <a:tc>
                  <a:txBody>
                    <a:bodyPr/>
                    <a:lstStyle/>
                    <a:p>
                      <a:endParaRPr lang="en-AU"/>
                    </a:p>
                  </a:txBody>
                  <a:tcPr marL="73025" marR="73025" marT="27305" marB="27305">
                    <a:solidFill>
                      <a:schemeClr val="accent2">
                        <a:lumMod val="60000"/>
                        <a:lumOff val="40000"/>
                      </a:schemeClr>
                    </a:solidFill>
                  </a:tcPr>
                </a:tc>
                <a:tc>
                  <a:txBody>
                    <a:bodyPr/>
                    <a:lstStyle/>
                    <a:p>
                      <a:endParaRPr lang="en-AU"/>
                    </a:p>
                  </a:txBody>
                  <a:tcPr marL="73025" marR="73025" marT="27305" marB="27305">
                    <a:solidFill>
                      <a:schemeClr val="accent5">
                        <a:lumMod val="60000"/>
                        <a:lumOff val="40000"/>
                      </a:schemeClr>
                    </a:solidFill>
                  </a:tcPr>
                </a:tc>
              </a:tr>
              <a:tr h="541499">
                <a:tc>
                  <a:txBody>
                    <a:bodyPr/>
                    <a:lstStyle/>
                    <a:p>
                      <a:pPr algn="l">
                        <a:lnSpc>
                          <a:spcPct val="115000"/>
                        </a:lnSpc>
                        <a:spcAft>
                          <a:spcPts val="0"/>
                        </a:spcAft>
                      </a:pPr>
                      <a:r>
                        <a:rPr lang="en-US" sz="3200" dirty="0" smtClean="0">
                          <a:solidFill>
                            <a:schemeClr val="tx1"/>
                          </a:solidFill>
                          <a:effectLst/>
                          <a:latin typeface="Calibri"/>
                          <a:ea typeface="SimSun"/>
                          <a:cs typeface="Arial"/>
                        </a:rPr>
                        <a:t>18</a:t>
                      </a:r>
                      <a:endParaRPr lang="en-AU" sz="3200" dirty="0">
                        <a:solidFill>
                          <a:schemeClr val="tx1"/>
                        </a:solidFill>
                        <a:effectLst/>
                        <a:latin typeface="Calibri"/>
                        <a:ea typeface="SimSun"/>
                        <a:cs typeface="Arial"/>
                      </a:endParaRPr>
                    </a:p>
                  </a:txBody>
                  <a:tcPr marL="73025" marR="73025" marT="27305" marB="27305" anchor="ctr"/>
                </a:tc>
                <a:tc>
                  <a:txBody>
                    <a:bodyPr/>
                    <a:lstStyle/>
                    <a:p>
                      <a:endParaRPr lang="en-AU"/>
                    </a:p>
                  </a:txBody>
                  <a:tcPr marL="73025" marR="73025" marT="27305" marB="27305" anchor="ctr">
                    <a:solidFill>
                      <a:schemeClr val="accent2">
                        <a:lumMod val="60000"/>
                        <a:lumOff val="40000"/>
                      </a:schemeClr>
                    </a:solidFill>
                  </a:tcPr>
                </a:tc>
                <a:tc>
                  <a:txBody>
                    <a:bodyPr/>
                    <a:lstStyle/>
                    <a:p>
                      <a:endParaRPr lang="en-AU"/>
                    </a:p>
                  </a:txBody>
                  <a:tcPr marL="73025" marR="73025" marT="27305" marB="27305" anchor="ctr">
                    <a:solidFill>
                      <a:schemeClr val="accent5">
                        <a:lumMod val="60000"/>
                        <a:lumOff val="40000"/>
                      </a:schemeClr>
                    </a:solidFill>
                  </a:tcPr>
                </a:tc>
              </a:tr>
              <a:tr h="541499">
                <a:tc>
                  <a:txBody>
                    <a:bodyPr/>
                    <a:lstStyle/>
                    <a:p>
                      <a:pPr algn="l">
                        <a:lnSpc>
                          <a:spcPct val="115000"/>
                        </a:lnSpc>
                        <a:spcAft>
                          <a:spcPts val="0"/>
                        </a:spcAft>
                      </a:pPr>
                      <a:r>
                        <a:rPr lang="en-US" sz="3200" b="0" dirty="0" smtClean="0">
                          <a:solidFill>
                            <a:schemeClr val="tx1"/>
                          </a:solidFill>
                          <a:effectLst/>
                          <a:latin typeface="Calibri"/>
                          <a:ea typeface="SimSun"/>
                          <a:cs typeface="Arial"/>
                        </a:rPr>
                        <a:t>20</a:t>
                      </a:r>
                      <a:endParaRPr lang="en-AU" sz="3200" b="0" dirty="0">
                        <a:solidFill>
                          <a:schemeClr val="tx1"/>
                        </a:solidFill>
                        <a:effectLst/>
                        <a:latin typeface="Calibri"/>
                        <a:ea typeface="SimSun"/>
                        <a:cs typeface="Arial"/>
                      </a:endParaRPr>
                    </a:p>
                  </a:txBody>
                  <a:tcPr marL="73025" marR="73025" marT="27305" marB="27305" anchor="ctr"/>
                </a:tc>
                <a:tc>
                  <a:txBody>
                    <a:bodyPr/>
                    <a:lstStyle/>
                    <a:p>
                      <a:endParaRPr lang="en-AU"/>
                    </a:p>
                  </a:txBody>
                  <a:tcPr marL="73025" marR="73025" marT="27305" marB="27305" anchor="ctr">
                    <a:solidFill>
                      <a:schemeClr val="accent2">
                        <a:lumMod val="60000"/>
                        <a:lumOff val="40000"/>
                      </a:schemeClr>
                    </a:solidFill>
                  </a:tcPr>
                </a:tc>
                <a:tc>
                  <a:txBody>
                    <a:bodyPr/>
                    <a:lstStyle/>
                    <a:p>
                      <a:endParaRPr lang="en-AU"/>
                    </a:p>
                  </a:txBody>
                  <a:tcPr marL="73025" marR="73025" marT="27305" marB="27305" anchor="ctr">
                    <a:solidFill>
                      <a:schemeClr val="accent5">
                        <a:lumMod val="60000"/>
                        <a:lumOff val="40000"/>
                      </a:schemeClr>
                    </a:solidFill>
                  </a:tcPr>
                </a:tc>
              </a:tr>
              <a:tr h="604795">
                <a:tc>
                  <a:txBody>
                    <a:bodyPr/>
                    <a:lstStyle/>
                    <a:p>
                      <a:pPr algn="l">
                        <a:lnSpc>
                          <a:spcPct val="115000"/>
                        </a:lnSpc>
                        <a:spcAft>
                          <a:spcPts val="0"/>
                        </a:spcAft>
                      </a:pPr>
                      <a:r>
                        <a:rPr lang="en-US" sz="3200" dirty="0" smtClean="0">
                          <a:solidFill>
                            <a:schemeClr val="tx1"/>
                          </a:solidFill>
                          <a:effectLst/>
                          <a:latin typeface="Calibri"/>
                          <a:ea typeface="SimSun"/>
                          <a:cs typeface="Arial"/>
                        </a:rPr>
                        <a:t>22</a:t>
                      </a:r>
                      <a:endParaRPr lang="en-AU" sz="3200" dirty="0">
                        <a:solidFill>
                          <a:schemeClr val="tx1"/>
                        </a:solidFill>
                        <a:effectLst/>
                        <a:latin typeface="Calibri"/>
                        <a:ea typeface="SimSun"/>
                        <a:cs typeface="Arial"/>
                      </a:endParaRPr>
                    </a:p>
                  </a:txBody>
                  <a:tcPr marL="73025" marR="73025" marT="27305" marB="27305" anchor="ctr"/>
                </a:tc>
                <a:tc>
                  <a:txBody>
                    <a:bodyPr/>
                    <a:lstStyle/>
                    <a:p>
                      <a:endParaRPr lang="en-AU"/>
                    </a:p>
                  </a:txBody>
                  <a:tcPr marL="73025" marR="73025" marT="27305" marB="27305" anchor="ctr">
                    <a:solidFill>
                      <a:schemeClr val="accent2">
                        <a:lumMod val="60000"/>
                        <a:lumOff val="40000"/>
                      </a:schemeClr>
                    </a:solidFill>
                  </a:tcPr>
                </a:tc>
                <a:tc>
                  <a:txBody>
                    <a:bodyPr/>
                    <a:lstStyle/>
                    <a:p>
                      <a:endParaRPr lang="en-AU"/>
                    </a:p>
                  </a:txBody>
                  <a:tcPr marL="73025" marR="73025" marT="27305" marB="27305" anchor="ctr">
                    <a:solidFill>
                      <a:schemeClr val="accent5">
                        <a:lumMod val="60000"/>
                        <a:lumOff val="40000"/>
                      </a:schemeClr>
                    </a:solidFill>
                  </a:tcPr>
                </a:tc>
              </a:tr>
              <a:tr h="541499">
                <a:tc>
                  <a:txBody>
                    <a:bodyPr/>
                    <a:lstStyle/>
                    <a:p>
                      <a:pPr algn="l">
                        <a:lnSpc>
                          <a:spcPct val="115000"/>
                        </a:lnSpc>
                        <a:spcAft>
                          <a:spcPts val="0"/>
                        </a:spcAft>
                      </a:pPr>
                      <a:r>
                        <a:rPr lang="en-US" sz="3200">
                          <a:solidFill>
                            <a:schemeClr val="tx1"/>
                          </a:solidFill>
                          <a:effectLst/>
                          <a:latin typeface="Calibri"/>
                          <a:ea typeface="SimSun"/>
                          <a:cs typeface="Arial"/>
                        </a:rPr>
                        <a:t>Total</a:t>
                      </a:r>
                      <a:endParaRPr lang="en-AU" sz="3200">
                        <a:solidFill>
                          <a:schemeClr val="tx1"/>
                        </a:solidFill>
                        <a:effectLst/>
                        <a:latin typeface="Calibri"/>
                        <a:ea typeface="SimSun"/>
                        <a:cs typeface="Arial"/>
                      </a:endParaRPr>
                    </a:p>
                  </a:txBody>
                  <a:tcPr marL="73025" marR="73025" marT="27305" marB="27305" anchor="ctr"/>
                </a:tc>
                <a:tc>
                  <a:txBody>
                    <a:bodyPr/>
                    <a:lstStyle/>
                    <a:p>
                      <a:endParaRPr lang="en-AU"/>
                    </a:p>
                  </a:txBody>
                  <a:tcPr marL="73025" marR="73025" marT="27305" marB="27305" anchor="ctr">
                    <a:solidFill>
                      <a:schemeClr val="accent2">
                        <a:lumMod val="60000"/>
                        <a:lumOff val="40000"/>
                      </a:schemeClr>
                    </a:solidFill>
                  </a:tcPr>
                </a:tc>
                <a:tc>
                  <a:txBody>
                    <a:bodyPr/>
                    <a:lstStyle/>
                    <a:p>
                      <a:endParaRPr lang="en-AU" dirty="0"/>
                    </a:p>
                  </a:txBody>
                  <a:tcPr marL="73025" marR="73025" marT="27305" marB="27305" anchor="ctr">
                    <a:solidFill>
                      <a:schemeClr val="accent5">
                        <a:lumMod val="60000"/>
                        <a:lumOff val="40000"/>
                      </a:schemeClr>
                    </a:solidFill>
                  </a:tcPr>
                </a:tc>
              </a:tr>
            </a:tbl>
          </a:graphicData>
        </a:graphic>
      </p:graphicFrame>
      <p:sp>
        <p:nvSpPr>
          <p:cNvPr id="3" name="Footer Placeholder 2"/>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695533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3200" dirty="0"/>
              <a:t>17. I know I have between 15 and 25 apples. When they are put into </a:t>
            </a:r>
            <a:r>
              <a:rPr lang="en-AU" sz="3200" dirty="0" smtClean="0"/>
              <a:t>groups </a:t>
            </a:r>
            <a:r>
              <a:rPr lang="en-AU" sz="3200" dirty="0"/>
              <a:t>of 6 there are 2 apples left over. How many apples do I have?</a:t>
            </a:r>
          </a:p>
        </p:txBody>
      </p:sp>
      <p:graphicFrame>
        <p:nvGraphicFramePr>
          <p:cNvPr id="5" name="Table 4"/>
          <p:cNvGraphicFramePr>
            <a:graphicFrameLocks noGrp="1"/>
          </p:cNvGraphicFramePr>
          <p:nvPr>
            <p:extLst>
              <p:ext uri="{D42A27DB-BD31-4B8C-83A1-F6EECF244321}">
                <p14:modId xmlns:p14="http://schemas.microsoft.com/office/powerpoint/2010/main" val="1975249092"/>
              </p:ext>
            </p:extLst>
          </p:nvPr>
        </p:nvGraphicFramePr>
        <p:xfrm>
          <a:off x="107502" y="1844824"/>
          <a:ext cx="8712969" cy="3932745"/>
        </p:xfrm>
        <a:graphic>
          <a:graphicData uri="http://schemas.openxmlformats.org/drawingml/2006/table">
            <a:tbl>
              <a:tblPr firstRow="1" bandRow="1">
                <a:tableStyleId>{5940675A-B579-460E-94D1-54222C63F5DA}</a:tableStyleId>
              </a:tblPr>
              <a:tblGrid>
                <a:gridCol w="4680522"/>
                <a:gridCol w="1944216"/>
                <a:gridCol w="2088231"/>
              </a:tblGrid>
              <a:tr h="855535">
                <a:tc>
                  <a:txBody>
                    <a:bodyPr/>
                    <a:lstStyle/>
                    <a:p>
                      <a:pPr algn="ctr"/>
                      <a:r>
                        <a:rPr lang="en-AU" sz="3200" dirty="0" smtClean="0"/>
                        <a:t>ANSWER</a:t>
                      </a:r>
                      <a:endParaRPr lang="en-AU" sz="3200" dirty="0"/>
                    </a:p>
                  </a:txBody>
                  <a:tcPr/>
                </a:tc>
                <a:tc>
                  <a:txBody>
                    <a:bodyPr/>
                    <a:lstStyle/>
                    <a:p>
                      <a:pPr algn="ctr"/>
                      <a:r>
                        <a:rPr lang="en-AU" sz="3200" baseline="0" dirty="0" smtClean="0"/>
                        <a:t> PRE -TEST</a:t>
                      </a:r>
                      <a:endParaRPr lang="en-AU" sz="3200" dirty="0"/>
                    </a:p>
                  </a:txBody>
                  <a:tcPr>
                    <a:solidFill>
                      <a:schemeClr val="accent2">
                        <a:lumMod val="60000"/>
                        <a:lumOff val="40000"/>
                      </a:schemeClr>
                    </a:solidFill>
                  </a:tcPr>
                </a:tc>
                <a:tc>
                  <a:txBody>
                    <a:bodyPr/>
                    <a:lstStyle/>
                    <a:p>
                      <a:pPr algn="ctr"/>
                      <a:r>
                        <a:rPr lang="en-AU" sz="3200" dirty="0" smtClean="0"/>
                        <a:t>POST- TEST</a:t>
                      </a:r>
                      <a:endParaRPr lang="en-AU" sz="3200" dirty="0"/>
                    </a:p>
                  </a:txBody>
                  <a:tcPr>
                    <a:solidFill>
                      <a:schemeClr val="accent5">
                        <a:lumMod val="60000"/>
                        <a:lumOff val="40000"/>
                      </a:schemeClr>
                    </a:solidFill>
                  </a:tcPr>
                </a:tc>
              </a:tr>
              <a:tr h="541499">
                <a:tc>
                  <a:txBody>
                    <a:bodyPr/>
                    <a:lstStyle/>
                    <a:p>
                      <a:pPr algn="l">
                        <a:lnSpc>
                          <a:spcPct val="115000"/>
                        </a:lnSpc>
                        <a:spcAft>
                          <a:spcPts val="0"/>
                        </a:spcAft>
                      </a:pPr>
                      <a:r>
                        <a:rPr lang="en-US" sz="3200" dirty="0">
                          <a:solidFill>
                            <a:schemeClr val="tx1"/>
                          </a:solidFill>
                          <a:effectLst/>
                          <a:latin typeface="Calibri"/>
                          <a:ea typeface="SimSun"/>
                          <a:cs typeface="Arial"/>
                        </a:rPr>
                        <a:t>✘  </a:t>
                      </a:r>
                      <a:r>
                        <a:rPr lang="en-US" sz="3200" dirty="0" smtClean="0">
                          <a:solidFill>
                            <a:schemeClr val="tx1"/>
                          </a:solidFill>
                          <a:effectLst/>
                          <a:latin typeface="Calibri"/>
                          <a:ea typeface="SimSun"/>
                          <a:cs typeface="Arial"/>
                        </a:rPr>
                        <a:t>It </a:t>
                      </a:r>
                      <a:r>
                        <a:rPr lang="en-US" sz="3200" dirty="0">
                          <a:solidFill>
                            <a:schemeClr val="tx1"/>
                          </a:solidFill>
                          <a:effectLst/>
                          <a:latin typeface="Calibri"/>
                          <a:ea typeface="SimSun"/>
                          <a:cs typeface="Arial"/>
                        </a:rPr>
                        <a:t>is not </a:t>
                      </a:r>
                      <a:r>
                        <a:rPr lang="en-US" sz="3200" dirty="0" smtClean="0">
                          <a:solidFill>
                            <a:schemeClr val="tx1"/>
                          </a:solidFill>
                          <a:effectLst/>
                          <a:latin typeface="Calibri"/>
                          <a:ea typeface="SimSun"/>
                          <a:cs typeface="Arial"/>
                        </a:rPr>
                        <a:t>possible </a:t>
                      </a:r>
                      <a:r>
                        <a:rPr lang="en-US" sz="3200" dirty="0">
                          <a:solidFill>
                            <a:schemeClr val="tx1"/>
                          </a:solidFill>
                          <a:effectLst/>
                          <a:latin typeface="Calibri"/>
                          <a:ea typeface="SimSun"/>
                          <a:cs typeface="Arial"/>
                        </a:rPr>
                        <a:t>to tell</a:t>
                      </a:r>
                      <a:endParaRPr lang="en-AU" sz="32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r>
                        <a:rPr lang="en-US" sz="3200" dirty="0">
                          <a:solidFill>
                            <a:schemeClr val="tx1"/>
                          </a:solidFill>
                          <a:effectLst/>
                          <a:latin typeface="Calibri"/>
                          <a:ea typeface="SimSun"/>
                          <a:cs typeface="Arial"/>
                        </a:rPr>
                        <a:t>20%</a:t>
                      </a:r>
                      <a:endParaRPr lang="en-AU" sz="3200" dirty="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r>
                        <a:rPr lang="en-US" sz="3200">
                          <a:solidFill>
                            <a:schemeClr val="tx1"/>
                          </a:solidFill>
                          <a:effectLst/>
                          <a:latin typeface="Calibri"/>
                          <a:ea typeface="SimSun"/>
                          <a:cs typeface="Arial"/>
                        </a:rPr>
                        <a:t>14%</a:t>
                      </a:r>
                      <a:endParaRPr lang="en-AU" sz="320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541499">
                <a:tc>
                  <a:txBody>
                    <a:bodyPr/>
                    <a:lstStyle/>
                    <a:p>
                      <a:pPr algn="l">
                        <a:lnSpc>
                          <a:spcPct val="115000"/>
                        </a:lnSpc>
                        <a:spcAft>
                          <a:spcPts val="0"/>
                        </a:spcAft>
                      </a:pPr>
                      <a:r>
                        <a:rPr lang="en-US" sz="3200" dirty="0">
                          <a:solidFill>
                            <a:schemeClr val="tx1"/>
                          </a:solidFill>
                          <a:effectLst/>
                          <a:latin typeface="Calibri"/>
                          <a:ea typeface="SimSun"/>
                          <a:cs typeface="Arial"/>
                        </a:rPr>
                        <a:t>✘ 18</a:t>
                      </a:r>
                      <a:endParaRPr lang="en-AU" sz="32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3200" dirty="0">
                          <a:solidFill>
                            <a:schemeClr val="tx1"/>
                          </a:solidFill>
                          <a:effectLst/>
                          <a:latin typeface="Calibri"/>
                          <a:ea typeface="SimSun"/>
                          <a:cs typeface="Arial"/>
                        </a:rPr>
                        <a:t>25%</a:t>
                      </a:r>
                      <a:endParaRPr lang="en-AU" sz="32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a:solidFill>
                            <a:schemeClr val="tx1"/>
                          </a:solidFill>
                          <a:effectLst/>
                          <a:latin typeface="Calibri"/>
                          <a:ea typeface="SimSun"/>
                          <a:cs typeface="Arial"/>
                        </a:rPr>
                        <a:t>22%</a:t>
                      </a:r>
                      <a:endParaRPr lang="en-AU" sz="32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541499">
                <a:tc>
                  <a:txBody>
                    <a:bodyPr/>
                    <a:lstStyle/>
                    <a:p>
                      <a:pPr algn="l">
                        <a:lnSpc>
                          <a:spcPct val="115000"/>
                        </a:lnSpc>
                        <a:spcAft>
                          <a:spcPts val="0"/>
                        </a:spcAft>
                      </a:pPr>
                      <a:r>
                        <a:rPr lang="en-US" sz="3200" b="1" dirty="0">
                          <a:solidFill>
                            <a:schemeClr val="tx1"/>
                          </a:solidFill>
                          <a:effectLst/>
                          <a:latin typeface="Calibri"/>
                          <a:ea typeface="SimSun"/>
                          <a:cs typeface="Arial"/>
                        </a:rPr>
                        <a:t>✔ 20</a:t>
                      </a:r>
                      <a:endParaRPr lang="en-AU" sz="3200" b="1"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3200" b="1" dirty="0">
                          <a:solidFill>
                            <a:schemeClr val="tx1"/>
                          </a:solidFill>
                          <a:effectLst/>
                          <a:latin typeface="Calibri"/>
                          <a:ea typeface="SimSun"/>
                          <a:cs typeface="Arial"/>
                        </a:rPr>
                        <a:t>40%</a:t>
                      </a:r>
                      <a:endParaRPr lang="en-AU" sz="3200" b="1"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b="1" dirty="0">
                          <a:solidFill>
                            <a:schemeClr val="tx1"/>
                          </a:solidFill>
                          <a:effectLst/>
                          <a:latin typeface="Calibri"/>
                          <a:ea typeface="SimSun"/>
                          <a:cs typeface="Arial"/>
                        </a:rPr>
                        <a:t>48%</a:t>
                      </a:r>
                      <a:endParaRPr lang="en-AU" sz="3200" b="1"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604795">
                <a:tc>
                  <a:txBody>
                    <a:bodyPr/>
                    <a:lstStyle/>
                    <a:p>
                      <a:pPr algn="l">
                        <a:lnSpc>
                          <a:spcPct val="115000"/>
                        </a:lnSpc>
                        <a:spcAft>
                          <a:spcPts val="0"/>
                        </a:spcAft>
                      </a:pPr>
                      <a:r>
                        <a:rPr lang="en-US" sz="3200">
                          <a:solidFill>
                            <a:schemeClr val="tx1"/>
                          </a:solidFill>
                          <a:effectLst/>
                          <a:latin typeface="Calibri"/>
                          <a:ea typeface="SimSun"/>
                          <a:cs typeface="Arial"/>
                        </a:rPr>
                        <a:t>✘ 22</a:t>
                      </a:r>
                      <a:endParaRPr lang="en-AU" sz="320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3200" dirty="0">
                          <a:solidFill>
                            <a:schemeClr val="tx1"/>
                          </a:solidFill>
                          <a:effectLst/>
                          <a:latin typeface="Calibri"/>
                          <a:ea typeface="SimSun"/>
                          <a:cs typeface="Arial"/>
                        </a:rPr>
                        <a:t>15%</a:t>
                      </a:r>
                      <a:endParaRPr lang="en-AU" sz="32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dirty="0">
                          <a:solidFill>
                            <a:schemeClr val="tx1"/>
                          </a:solidFill>
                          <a:effectLst/>
                          <a:latin typeface="Calibri"/>
                          <a:ea typeface="SimSun"/>
                          <a:cs typeface="Arial"/>
                        </a:rPr>
                        <a:t>16%</a:t>
                      </a:r>
                      <a:endParaRPr lang="en-AU" sz="32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541499">
                <a:tc>
                  <a:txBody>
                    <a:bodyPr/>
                    <a:lstStyle/>
                    <a:p>
                      <a:pPr algn="l">
                        <a:lnSpc>
                          <a:spcPct val="115000"/>
                        </a:lnSpc>
                        <a:spcAft>
                          <a:spcPts val="0"/>
                        </a:spcAft>
                      </a:pPr>
                      <a:r>
                        <a:rPr lang="en-US" sz="3200">
                          <a:solidFill>
                            <a:schemeClr val="tx1"/>
                          </a:solidFill>
                          <a:effectLst/>
                          <a:latin typeface="Calibri"/>
                          <a:ea typeface="SimSun"/>
                          <a:cs typeface="Arial"/>
                        </a:rPr>
                        <a:t>Total</a:t>
                      </a:r>
                      <a:endParaRPr lang="en-AU" sz="320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3200" dirty="0">
                          <a:solidFill>
                            <a:schemeClr val="tx1"/>
                          </a:solidFill>
                          <a:effectLst/>
                          <a:latin typeface="Calibri"/>
                          <a:ea typeface="SimSun"/>
                          <a:cs typeface="Arial"/>
                        </a:rPr>
                        <a:t>100%</a:t>
                      </a:r>
                      <a:endParaRPr lang="en-AU" sz="32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dirty="0">
                          <a:solidFill>
                            <a:schemeClr val="tx1"/>
                          </a:solidFill>
                          <a:effectLst/>
                          <a:latin typeface="Calibri"/>
                          <a:ea typeface="SimSun"/>
                          <a:cs typeface="Arial"/>
                        </a:rPr>
                        <a:t>100%</a:t>
                      </a:r>
                      <a:endParaRPr lang="en-AU" sz="32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3" name="Footer Placeholder 2"/>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6004506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9544720"/>
              </p:ext>
            </p:extLst>
          </p:nvPr>
        </p:nvGraphicFramePr>
        <p:xfrm>
          <a:off x="457200" y="404665"/>
          <a:ext cx="8219256" cy="6209470"/>
        </p:xfrm>
        <a:graphic>
          <a:graphicData uri="http://schemas.openxmlformats.org/drawingml/2006/table">
            <a:tbl>
              <a:tblPr firstRow="1" bandRow="1">
                <a:tableStyleId>{5940675A-B579-460E-94D1-54222C63F5DA}</a:tableStyleId>
              </a:tblPr>
              <a:tblGrid>
                <a:gridCol w="4042792"/>
                <a:gridCol w="1944216"/>
                <a:gridCol w="2232248"/>
              </a:tblGrid>
              <a:tr h="1130012">
                <a:tc>
                  <a:txBody>
                    <a:bodyPr/>
                    <a:lstStyle/>
                    <a:p>
                      <a:pPr algn="l"/>
                      <a:endParaRPr lang="en-AU" sz="2400" dirty="0"/>
                    </a:p>
                  </a:txBody>
                  <a:tcPr/>
                </a:tc>
                <a:tc>
                  <a:txBody>
                    <a:bodyPr/>
                    <a:lstStyle/>
                    <a:p>
                      <a:pPr algn="ctr"/>
                      <a:r>
                        <a:rPr lang="en-AU" sz="3200" dirty="0" smtClean="0"/>
                        <a:t>PRE- TEST</a:t>
                      </a:r>
                      <a:endParaRPr lang="en-AU" sz="3200" dirty="0"/>
                    </a:p>
                  </a:txBody>
                  <a:tcPr>
                    <a:solidFill>
                      <a:schemeClr val="accent2">
                        <a:lumMod val="60000"/>
                        <a:lumOff val="40000"/>
                      </a:schemeClr>
                    </a:solidFill>
                  </a:tcPr>
                </a:tc>
                <a:tc>
                  <a:txBody>
                    <a:bodyPr/>
                    <a:lstStyle/>
                    <a:p>
                      <a:pPr algn="ctr"/>
                      <a:r>
                        <a:rPr lang="en-AU" sz="3200" dirty="0" smtClean="0"/>
                        <a:t>POST- TEST</a:t>
                      </a:r>
                      <a:endParaRPr lang="en-AU" sz="3200" dirty="0"/>
                    </a:p>
                  </a:txBody>
                  <a:tcPr>
                    <a:solidFill>
                      <a:schemeClr val="accent5">
                        <a:lumMod val="60000"/>
                        <a:lumOff val="40000"/>
                      </a:schemeClr>
                    </a:solidFill>
                  </a:tcPr>
                </a:tc>
              </a:tr>
              <a:tr h="1257309">
                <a:tc>
                  <a:txBody>
                    <a:bodyPr/>
                    <a:lstStyle/>
                    <a:p>
                      <a:pPr algn="l">
                        <a:lnSpc>
                          <a:spcPct val="115000"/>
                        </a:lnSpc>
                        <a:spcAft>
                          <a:spcPts val="0"/>
                        </a:spcAft>
                      </a:pPr>
                      <a:r>
                        <a:rPr lang="en-US" sz="2400" dirty="0">
                          <a:effectLst/>
                        </a:rPr>
                        <a:t>I am very confident that I answered the </a:t>
                      </a:r>
                      <a:r>
                        <a:rPr lang="en-US" sz="2400" dirty="0" smtClean="0">
                          <a:effectLst/>
                        </a:rPr>
                        <a:t>apples </a:t>
                      </a:r>
                      <a:r>
                        <a:rPr lang="en-US" sz="2400" dirty="0">
                          <a:effectLst/>
                        </a:rPr>
                        <a:t>question correctly</a:t>
                      </a:r>
                      <a:endParaRPr lang="en-AU" sz="24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r>
                        <a:rPr lang="en-US" sz="3200" dirty="0">
                          <a:effectLst/>
                        </a:rPr>
                        <a:t>26%</a:t>
                      </a:r>
                      <a:endParaRPr lang="en-AU" sz="3200" dirty="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r>
                        <a:rPr lang="en-US" sz="3200">
                          <a:solidFill>
                            <a:schemeClr val="tx1"/>
                          </a:solidFill>
                          <a:effectLst/>
                          <a:latin typeface="Calibri"/>
                          <a:ea typeface="SimSun"/>
                          <a:cs typeface="Arial"/>
                        </a:rPr>
                        <a:t>34%</a:t>
                      </a:r>
                      <a:endParaRPr lang="en-AU" sz="320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1257309">
                <a:tc>
                  <a:txBody>
                    <a:bodyPr/>
                    <a:lstStyle/>
                    <a:p>
                      <a:pPr algn="l">
                        <a:lnSpc>
                          <a:spcPct val="115000"/>
                        </a:lnSpc>
                        <a:spcAft>
                          <a:spcPts val="0"/>
                        </a:spcAft>
                      </a:pPr>
                      <a:r>
                        <a:rPr lang="en-US" sz="2400" dirty="0">
                          <a:effectLst/>
                        </a:rPr>
                        <a:t>I am quite confident that I answered the </a:t>
                      </a:r>
                      <a:r>
                        <a:rPr lang="en-US" sz="2400" dirty="0" smtClean="0">
                          <a:effectLst/>
                        </a:rPr>
                        <a:t>apples </a:t>
                      </a:r>
                      <a:r>
                        <a:rPr lang="en-US" sz="2400" dirty="0">
                          <a:effectLst/>
                        </a:rPr>
                        <a:t>question correctly</a:t>
                      </a:r>
                      <a:endParaRPr lang="en-AU" sz="24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3200" dirty="0">
                          <a:effectLst/>
                        </a:rPr>
                        <a:t>53%</a:t>
                      </a:r>
                      <a:endParaRPr lang="en-AU" sz="32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a:solidFill>
                            <a:schemeClr val="tx1"/>
                          </a:solidFill>
                          <a:effectLst/>
                          <a:latin typeface="Calibri"/>
                          <a:ea typeface="SimSun"/>
                          <a:cs typeface="Arial"/>
                        </a:rPr>
                        <a:t>52%</a:t>
                      </a:r>
                      <a:endParaRPr lang="en-AU" sz="32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130012">
                <a:tc>
                  <a:txBody>
                    <a:bodyPr/>
                    <a:lstStyle/>
                    <a:p>
                      <a:pPr algn="l">
                        <a:lnSpc>
                          <a:spcPct val="115000"/>
                        </a:lnSpc>
                        <a:spcAft>
                          <a:spcPts val="0"/>
                        </a:spcAft>
                      </a:pPr>
                      <a:r>
                        <a:rPr lang="en-US" sz="2400" dirty="0">
                          <a:effectLst/>
                        </a:rPr>
                        <a:t>I am not confident that I answered </a:t>
                      </a:r>
                      <a:r>
                        <a:rPr lang="en-US" sz="2400" dirty="0" smtClean="0">
                          <a:effectLst/>
                        </a:rPr>
                        <a:t>the apples question </a:t>
                      </a:r>
                      <a:r>
                        <a:rPr lang="en-US" sz="2400" dirty="0">
                          <a:effectLst/>
                        </a:rPr>
                        <a:t>correctly</a:t>
                      </a:r>
                      <a:endParaRPr lang="en-AU" sz="24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3200" dirty="0">
                          <a:effectLst/>
                        </a:rPr>
                        <a:t>21%</a:t>
                      </a:r>
                      <a:endParaRPr lang="en-AU" sz="32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a:solidFill>
                            <a:schemeClr val="tx1"/>
                          </a:solidFill>
                          <a:effectLst/>
                          <a:latin typeface="Calibri"/>
                          <a:ea typeface="SimSun"/>
                          <a:cs typeface="Arial"/>
                        </a:rPr>
                        <a:t>14%</a:t>
                      </a:r>
                      <a:endParaRPr lang="en-AU" sz="32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130012">
                <a:tc>
                  <a:txBody>
                    <a:bodyPr/>
                    <a:lstStyle/>
                    <a:p>
                      <a:pPr algn="l"/>
                      <a:r>
                        <a:rPr lang="en-AU" sz="2400" dirty="0" smtClean="0"/>
                        <a:t>TOTAL</a:t>
                      </a:r>
                      <a:endParaRPr lang="en-AU" sz="2400" dirty="0"/>
                    </a:p>
                  </a:txBody>
                  <a:tcPr/>
                </a:tc>
                <a:tc>
                  <a:txBody>
                    <a:bodyPr/>
                    <a:lstStyle/>
                    <a:p>
                      <a:pPr algn="ctr">
                        <a:lnSpc>
                          <a:spcPct val="115000"/>
                        </a:lnSpc>
                        <a:spcAft>
                          <a:spcPts val="0"/>
                        </a:spcAft>
                      </a:pPr>
                      <a:r>
                        <a:rPr lang="en-US" sz="3200" dirty="0">
                          <a:effectLst/>
                        </a:rPr>
                        <a:t>100%</a:t>
                      </a:r>
                      <a:endParaRPr lang="en-AU" sz="32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3200" dirty="0">
                          <a:solidFill>
                            <a:schemeClr val="tx1"/>
                          </a:solidFill>
                          <a:effectLst/>
                          <a:latin typeface="Calibri"/>
                          <a:ea typeface="SimSun"/>
                          <a:cs typeface="Arial"/>
                        </a:rPr>
                        <a:t>100%</a:t>
                      </a:r>
                      <a:endParaRPr lang="en-AU" sz="32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8511366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69100316"/>
              </p:ext>
            </p:extLst>
          </p:nvPr>
        </p:nvGraphicFramePr>
        <p:xfrm>
          <a:off x="457200" y="404665"/>
          <a:ext cx="8363273" cy="5904654"/>
        </p:xfrm>
        <a:graphic>
          <a:graphicData uri="http://schemas.openxmlformats.org/drawingml/2006/table">
            <a:tbl>
              <a:tblPr firstRow="1" bandRow="1">
                <a:tableStyleId>{5940675A-B579-460E-94D1-54222C63F5DA}</a:tableStyleId>
              </a:tblPr>
              <a:tblGrid>
                <a:gridCol w="4906888"/>
                <a:gridCol w="1728192"/>
                <a:gridCol w="1728193"/>
              </a:tblGrid>
              <a:tr h="1130012">
                <a:tc>
                  <a:txBody>
                    <a:bodyPr/>
                    <a:lstStyle/>
                    <a:p>
                      <a:pPr algn="ctr"/>
                      <a:endParaRPr lang="en-AU" sz="2400" dirty="0"/>
                    </a:p>
                  </a:txBody>
                  <a:tcPr/>
                </a:tc>
                <a:tc>
                  <a:txBody>
                    <a:bodyPr/>
                    <a:lstStyle/>
                    <a:p>
                      <a:pPr algn="ctr"/>
                      <a:r>
                        <a:rPr lang="en-AU" sz="2400" dirty="0" smtClean="0"/>
                        <a:t>PRE- TEST</a:t>
                      </a:r>
                      <a:endParaRPr lang="en-AU" sz="2400" dirty="0"/>
                    </a:p>
                  </a:txBody>
                  <a:tcPr>
                    <a:solidFill>
                      <a:schemeClr val="accent2">
                        <a:lumMod val="60000"/>
                        <a:lumOff val="40000"/>
                      </a:schemeClr>
                    </a:solidFill>
                  </a:tcPr>
                </a:tc>
                <a:tc>
                  <a:txBody>
                    <a:bodyPr/>
                    <a:lstStyle/>
                    <a:p>
                      <a:pPr algn="ctr"/>
                      <a:r>
                        <a:rPr lang="en-AU" sz="2400" dirty="0" smtClean="0"/>
                        <a:t>POST -TEST</a:t>
                      </a:r>
                      <a:endParaRPr lang="en-AU" sz="2400" dirty="0"/>
                    </a:p>
                  </a:txBody>
                  <a:tcPr>
                    <a:solidFill>
                      <a:schemeClr val="accent5">
                        <a:lumMod val="60000"/>
                        <a:lumOff val="40000"/>
                      </a:schemeClr>
                    </a:solidFill>
                  </a:tcPr>
                </a:tc>
              </a:tr>
              <a:tr h="1257309">
                <a:tc>
                  <a:txBody>
                    <a:bodyPr/>
                    <a:lstStyle/>
                    <a:p>
                      <a:pPr algn="l">
                        <a:lnSpc>
                          <a:spcPct val="115000"/>
                        </a:lnSpc>
                        <a:spcAft>
                          <a:spcPts val="0"/>
                        </a:spcAft>
                      </a:pPr>
                      <a:r>
                        <a:rPr lang="en-US" sz="2400" dirty="0">
                          <a:solidFill>
                            <a:schemeClr val="tx1"/>
                          </a:solidFill>
                          <a:effectLst/>
                          <a:latin typeface="Calibri"/>
                          <a:ea typeface="SimSun"/>
                          <a:cs typeface="Arial"/>
                        </a:rPr>
                        <a:t>I prefer tasks I work on in class to be much harder than the </a:t>
                      </a:r>
                      <a:r>
                        <a:rPr lang="en-US" sz="2400" dirty="0" smtClean="0">
                          <a:solidFill>
                            <a:schemeClr val="tx1"/>
                          </a:solidFill>
                          <a:effectLst/>
                          <a:latin typeface="+mn-lt"/>
                          <a:ea typeface="SimSun"/>
                          <a:cs typeface="Arial"/>
                        </a:rPr>
                        <a:t>apples </a:t>
                      </a:r>
                      <a:r>
                        <a:rPr lang="en-US" sz="2400" dirty="0">
                          <a:solidFill>
                            <a:schemeClr val="tx1"/>
                          </a:solidFill>
                          <a:effectLst/>
                          <a:latin typeface="Calibri"/>
                          <a:ea typeface="SimSun"/>
                          <a:cs typeface="Arial"/>
                        </a:rPr>
                        <a:t>question</a:t>
                      </a:r>
                      <a:endParaRPr lang="en-AU" sz="24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r>
                        <a:rPr lang="en-US" sz="2400" dirty="0">
                          <a:solidFill>
                            <a:schemeClr val="tx1"/>
                          </a:solidFill>
                          <a:effectLst/>
                          <a:latin typeface="Calibri"/>
                          <a:ea typeface="SimSun"/>
                          <a:cs typeface="Arial"/>
                        </a:rPr>
                        <a:t>29%</a:t>
                      </a:r>
                      <a:endParaRPr lang="en-AU" sz="2400" dirty="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r>
                        <a:rPr lang="en-US" sz="2400">
                          <a:solidFill>
                            <a:schemeClr val="tx1"/>
                          </a:solidFill>
                          <a:effectLst/>
                          <a:latin typeface="Calibri"/>
                          <a:ea typeface="SimSun"/>
                          <a:cs typeface="Arial"/>
                        </a:rPr>
                        <a:t>34%</a:t>
                      </a:r>
                      <a:endParaRPr lang="en-AU" sz="240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1257309">
                <a:tc>
                  <a:txBody>
                    <a:bodyPr/>
                    <a:lstStyle/>
                    <a:p>
                      <a:pPr algn="l">
                        <a:lnSpc>
                          <a:spcPct val="115000"/>
                        </a:lnSpc>
                        <a:spcAft>
                          <a:spcPts val="0"/>
                        </a:spcAft>
                      </a:pPr>
                      <a:r>
                        <a:rPr lang="en-US" sz="2400" dirty="0">
                          <a:solidFill>
                            <a:schemeClr val="tx1"/>
                          </a:solidFill>
                          <a:effectLst/>
                          <a:latin typeface="Calibri"/>
                          <a:ea typeface="SimSun"/>
                          <a:cs typeface="Arial"/>
                        </a:rPr>
                        <a:t>I prefer tasks I work on in class to be about as hard as the </a:t>
                      </a:r>
                      <a:r>
                        <a:rPr lang="en-US" sz="2400" dirty="0" smtClean="0">
                          <a:solidFill>
                            <a:schemeClr val="tx1"/>
                          </a:solidFill>
                          <a:effectLst/>
                          <a:latin typeface="+mn-lt"/>
                          <a:ea typeface="SimSun"/>
                          <a:cs typeface="Arial"/>
                        </a:rPr>
                        <a:t>apples </a:t>
                      </a:r>
                      <a:r>
                        <a:rPr lang="en-US" sz="2400" dirty="0">
                          <a:solidFill>
                            <a:schemeClr val="tx1"/>
                          </a:solidFill>
                          <a:effectLst/>
                          <a:latin typeface="Calibri"/>
                          <a:ea typeface="SimSun"/>
                          <a:cs typeface="Arial"/>
                        </a:rPr>
                        <a:t>question</a:t>
                      </a:r>
                      <a:endParaRPr lang="en-AU" sz="24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400" dirty="0">
                          <a:solidFill>
                            <a:schemeClr val="tx1"/>
                          </a:solidFill>
                          <a:effectLst/>
                          <a:latin typeface="Calibri"/>
                          <a:ea typeface="SimSun"/>
                          <a:cs typeface="Arial"/>
                        </a:rPr>
                        <a:t>56%</a:t>
                      </a:r>
                      <a:endParaRPr lang="en-AU" sz="24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400" dirty="0">
                          <a:solidFill>
                            <a:schemeClr val="tx1"/>
                          </a:solidFill>
                          <a:effectLst/>
                          <a:latin typeface="Calibri"/>
                          <a:ea typeface="SimSun"/>
                          <a:cs typeface="Arial"/>
                        </a:rPr>
                        <a:t>55%</a:t>
                      </a:r>
                      <a:endParaRPr lang="en-AU" sz="24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130012">
                <a:tc>
                  <a:txBody>
                    <a:bodyPr/>
                    <a:lstStyle/>
                    <a:p>
                      <a:pPr algn="l">
                        <a:lnSpc>
                          <a:spcPct val="115000"/>
                        </a:lnSpc>
                        <a:spcAft>
                          <a:spcPts val="0"/>
                        </a:spcAft>
                      </a:pPr>
                      <a:r>
                        <a:rPr lang="en-US" sz="2400" dirty="0">
                          <a:solidFill>
                            <a:schemeClr val="tx1"/>
                          </a:solidFill>
                          <a:effectLst/>
                          <a:latin typeface="Calibri"/>
                          <a:ea typeface="SimSun"/>
                          <a:cs typeface="Arial"/>
                        </a:rPr>
                        <a:t>I prefer tasks I work on in class to be much easier than </a:t>
                      </a:r>
                      <a:r>
                        <a:rPr lang="en-US" sz="2400" dirty="0" smtClean="0">
                          <a:solidFill>
                            <a:schemeClr val="tx1"/>
                          </a:solidFill>
                          <a:effectLst/>
                          <a:latin typeface="+mn-lt"/>
                          <a:ea typeface="SimSun"/>
                          <a:cs typeface="Arial"/>
                        </a:rPr>
                        <a:t>the apples </a:t>
                      </a:r>
                      <a:r>
                        <a:rPr lang="en-US" sz="2400" dirty="0">
                          <a:solidFill>
                            <a:schemeClr val="tx1"/>
                          </a:solidFill>
                          <a:effectLst/>
                          <a:latin typeface="Calibri"/>
                          <a:ea typeface="SimSun"/>
                          <a:cs typeface="Arial"/>
                        </a:rPr>
                        <a:t>question</a:t>
                      </a:r>
                      <a:endParaRPr lang="en-AU" sz="24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400" dirty="0">
                          <a:solidFill>
                            <a:schemeClr val="tx1"/>
                          </a:solidFill>
                          <a:effectLst/>
                          <a:latin typeface="Calibri"/>
                          <a:ea typeface="SimSun"/>
                          <a:cs typeface="Arial"/>
                        </a:rPr>
                        <a:t>15%</a:t>
                      </a:r>
                      <a:endParaRPr lang="en-AU" sz="24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400" dirty="0">
                          <a:solidFill>
                            <a:schemeClr val="tx1"/>
                          </a:solidFill>
                          <a:effectLst/>
                          <a:latin typeface="Calibri"/>
                          <a:ea typeface="SimSun"/>
                          <a:cs typeface="Arial"/>
                        </a:rPr>
                        <a:t>12%</a:t>
                      </a:r>
                      <a:endParaRPr lang="en-AU" sz="24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130012">
                <a:tc>
                  <a:txBody>
                    <a:bodyPr/>
                    <a:lstStyle/>
                    <a:p>
                      <a:pPr algn="l"/>
                      <a:r>
                        <a:rPr lang="en-AU" sz="2400" dirty="0" smtClean="0"/>
                        <a:t>TOTAL</a:t>
                      </a:r>
                      <a:endParaRPr lang="en-AU" sz="2400" dirty="0"/>
                    </a:p>
                  </a:txBody>
                  <a:tcPr/>
                </a:tc>
                <a:tc>
                  <a:txBody>
                    <a:bodyPr/>
                    <a:lstStyle/>
                    <a:p>
                      <a:pPr algn="ctr">
                        <a:lnSpc>
                          <a:spcPct val="115000"/>
                        </a:lnSpc>
                        <a:spcAft>
                          <a:spcPts val="0"/>
                        </a:spcAft>
                      </a:pPr>
                      <a:r>
                        <a:rPr lang="en-US" sz="2400" dirty="0">
                          <a:solidFill>
                            <a:schemeClr val="tx1"/>
                          </a:solidFill>
                          <a:effectLst/>
                          <a:latin typeface="Calibri"/>
                          <a:ea typeface="SimSun"/>
                          <a:cs typeface="Arial"/>
                        </a:rPr>
                        <a:t>100%</a:t>
                      </a:r>
                      <a:endParaRPr lang="en-AU" sz="24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400" dirty="0">
                          <a:solidFill>
                            <a:schemeClr val="tx1"/>
                          </a:solidFill>
                          <a:effectLst/>
                          <a:latin typeface="Calibri"/>
                          <a:ea typeface="SimSun"/>
                          <a:cs typeface="Arial"/>
                        </a:rPr>
                        <a:t>100%</a:t>
                      </a:r>
                      <a:endParaRPr lang="en-AU" sz="24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0104057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271924141"/>
              </p:ext>
            </p:extLst>
          </p:nvPr>
        </p:nvGraphicFramePr>
        <p:xfrm>
          <a:off x="323528" y="548680"/>
          <a:ext cx="8208912" cy="5904654"/>
        </p:xfrm>
        <a:graphic>
          <a:graphicData uri="http://schemas.openxmlformats.org/drawingml/2006/table">
            <a:tbl>
              <a:tblPr firstRow="1" bandRow="1">
                <a:tableStyleId>{5940675A-B579-460E-94D1-54222C63F5DA}</a:tableStyleId>
              </a:tblPr>
              <a:tblGrid>
                <a:gridCol w="5400600"/>
                <a:gridCol w="1512168"/>
                <a:gridCol w="1296144"/>
              </a:tblGrid>
              <a:tr h="1130012">
                <a:tc>
                  <a:txBody>
                    <a:bodyPr/>
                    <a:lstStyle/>
                    <a:p>
                      <a:pPr algn="ctr"/>
                      <a:endParaRPr lang="en-AU" sz="2800" dirty="0"/>
                    </a:p>
                  </a:txBody>
                  <a:tcPr/>
                </a:tc>
                <a:tc>
                  <a:txBody>
                    <a:bodyPr/>
                    <a:lstStyle/>
                    <a:p>
                      <a:pPr algn="ctr"/>
                      <a:r>
                        <a:rPr lang="en-AU" sz="2800" dirty="0" smtClean="0"/>
                        <a:t>PRE -TEST</a:t>
                      </a:r>
                      <a:endParaRPr lang="en-AU" sz="2800" dirty="0"/>
                    </a:p>
                  </a:txBody>
                  <a:tcPr>
                    <a:solidFill>
                      <a:schemeClr val="accent2">
                        <a:lumMod val="60000"/>
                        <a:lumOff val="40000"/>
                      </a:schemeClr>
                    </a:solidFill>
                  </a:tcPr>
                </a:tc>
                <a:tc>
                  <a:txBody>
                    <a:bodyPr/>
                    <a:lstStyle/>
                    <a:p>
                      <a:pPr algn="ctr"/>
                      <a:r>
                        <a:rPr lang="en-AU" sz="2800" dirty="0" smtClean="0"/>
                        <a:t>POST -TEST</a:t>
                      </a:r>
                      <a:endParaRPr lang="en-AU" sz="2800" dirty="0"/>
                    </a:p>
                  </a:txBody>
                  <a:tcPr>
                    <a:solidFill>
                      <a:schemeClr val="accent5">
                        <a:lumMod val="60000"/>
                        <a:lumOff val="40000"/>
                      </a:schemeClr>
                    </a:solidFill>
                  </a:tcPr>
                </a:tc>
              </a:tr>
              <a:tr h="1257309">
                <a:tc>
                  <a:txBody>
                    <a:bodyPr/>
                    <a:lstStyle/>
                    <a:p>
                      <a:pPr algn="l">
                        <a:lnSpc>
                          <a:spcPct val="115000"/>
                        </a:lnSpc>
                        <a:spcAft>
                          <a:spcPts val="0"/>
                        </a:spcAft>
                      </a:pPr>
                      <a:r>
                        <a:rPr lang="en-US" sz="2800" dirty="0">
                          <a:solidFill>
                            <a:schemeClr val="tx1"/>
                          </a:solidFill>
                          <a:effectLst/>
                          <a:latin typeface="Calibri"/>
                          <a:ea typeface="SimSun"/>
                          <a:cs typeface="Arial"/>
                        </a:rPr>
                        <a:t>I prefer to work out tasks like the </a:t>
                      </a:r>
                      <a:r>
                        <a:rPr lang="en-US" sz="2800" dirty="0" smtClean="0">
                          <a:solidFill>
                            <a:schemeClr val="tx1"/>
                          </a:solidFill>
                          <a:effectLst/>
                          <a:latin typeface="+mn-lt"/>
                          <a:ea typeface="SimSun"/>
                          <a:cs typeface="Arial"/>
                        </a:rPr>
                        <a:t>apples </a:t>
                      </a:r>
                      <a:r>
                        <a:rPr lang="en-US" sz="2800" dirty="0">
                          <a:solidFill>
                            <a:schemeClr val="tx1"/>
                          </a:solidFill>
                          <a:effectLst/>
                          <a:latin typeface="Calibri"/>
                          <a:ea typeface="SimSun"/>
                          <a:cs typeface="Arial"/>
                        </a:rPr>
                        <a:t>question for myself</a:t>
                      </a:r>
                      <a:endParaRPr lang="en-AU" sz="28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r>
                        <a:rPr lang="en-US" sz="2800" dirty="0">
                          <a:solidFill>
                            <a:schemeClr val="tx1"/>
                          </a:solidFill>
                          <a:effectLst/>
                          <a:latin typeface="Calibri"/>
                          <a:ea typeface="SimSun"/>
                          <a:cs typeface="Arial"/>
                        </a:rPr>
                        <a:t>39%</a:t>
                      </a:r>
                      <a:endParaRPr lang="en-AU" sz="2800" dirty="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r>
                        <a:rPr lang="en-US" sz="2800">
                          <a:solidFill>
                            <a:schemeClr val="tx1"/>
                          </a:solidFill>
                          <a:effectLst/>
                          <a:latin typeface="Calibri"/>
                          <a:ea typeface="SimSun"/>
                          <a:cs typeface="Arial"/>
                        </a:rPr>
                        <a:t>41%</a:t>
                      </a:r>
                      <a:endParaRPr lang="en-AU" sz="280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1257309">
                <a:tc>
                  <a:txBody>
                    <a:bodyPr/>
                    <a:lstStyle/>
                    <a:p>
                      <a:pPr algn="l">
                        <a:lnSpc>
                          <a:spcPct val="115000"/>
                        </a:lnSpc>
                        <a:spcAft>
                          <a:spcPts val="0"/>
                        </a:spcAft>
                      </a:pPr>
                      <a:r>
                        <a:rPr lang="en-US" sz="2800" dirty="0">
                          <a:solidFill>
                            <a:schemeClr val="tx1"/>
                          </a:solidFill>
                          <a:effectLst/>
                          <a:latin typeface="Calibri"/>
                          <a:ea typeface="SimSun"/>
                          <a:cs typeface="Arial"/>
                        </a:rPr>
                        <a:t>I prefer to work on tasks like the </a:t>
                      </a:r>
                      <a:r>
                        <a:rPr lang="en-US" sz="2800" dirty="0" smtClean="0">
                          <a:solidFill>
                            <a:schemeClr val="tx1"/>
                          </a:solidFill>
                          <a:effectLst/>
                          <a:latin typeface="+mn-lt"/>
                          <a:ea typeface="SimSun"/>
                          <a:cs typeface="Arial"/>
                        </a:rPr>
                        <a:t>apples </a:t>
                      </a:r>
                      <a:r>
                        <a:rPr lang="en-US" sz="2800" dirty="0">
                          <a:solidFill>
                            <a:schemeClr val="tx1"/>
                          </a:solidFill>
                          <a:effectLst/>
                          <a:latin typeface="Calibri"/>
                          <a:ea typeface="SimSun"/>
                          <a:cs typeface="Arial"/>
                        </a:rPr>
                        <a:t>question with other students</a:t>
                      </a:r>
                      <a:endParaRPr lang="en-AU" sz="28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44%</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a:solidFill>
                            <a:schemeClr val="tx1"/>
                          </a:solidFill>
                          <a:effectLst/>
                          <a:latin typeface="Calibri"/>
                          <a:ea typeface="SimSun"/>
                          <a:cs typeface="Arial"/>
                        </a:rPr>
                        <a:t>47%</a:t>
                      </a:r>
                      <a:endParaRPr lang="en-AU" sz="28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130012">
                <a:tc>
                  <a:txBody>
                    <a:bodyPr/>
                    <a:lstStyle/>
                    <a:p>
                      <a:pPr algn="l">
                        <a:lnSpc>
                          <a:spcPct val="115000"/>
                        </a:lnSpc>
                        <a:spcAft>
                          <a:spcPts val="0"/>
                        </a:spcAft>
                      </a:pPr>
                      <a:r>
                        <a:rPr lang="en-US" sz="2800" dirty="0">
                          <a:solidFill>
                            <a:schemeClr val="tx1"/>
                          </a:solidFill>
                          <a:effectLst/>
                          <a:latin typeface="Calibri"/>
                          <a:ea typeface="SimSun"/>
                          <a:cs typeface="Arial"/>
                        </a:rPr>
                        <a:t>I prefer to be told what to do by the teacher</a:t>
                      </a:r>
                      <a:endParaRPr lang="en-AU" sz="28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17%</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dirty="0">
                          <a:solidFill>
                            <a:schemeClr val="tx1"/>
                          </a:solidFill>
                          <a:effectLst/>
                          <a:latin typeface="Calibri"/>
                          <a:ea typeface="SimSun"/>
                          <a:cs typeface="Arial"/>
                        </a:rPr>
                        <a:t>12%</a:t>
                      </a:r>
                      <a:endParaRPr lang="en-AU" sz="28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130012">
                <a:tc>
                  <a:txBody>
                    <a:bodyPr/>
                    <a:lstStyle/>
                    <a:p>
                      <a:r>
                        <a:rPr lang="en-AU" sz="2800" dirty="0" smtClean="0"/>
                        <a:t>TOTAL</a:t>
                      </a:r>
                      <a:endParaRPr lang="en-AU" sz="2800" dirty="0"/>
                    </a:p>
                  </a:txBody>
                  <a:tcPr/>
                </a:tc>
                <a:tc>
                  <a:txBody>
                    <a:bodyPr/>
                    <a:lstStyle/>
                    <a:p>
                      <a:pPr algn="ctr">
                        <a:lnSpc>
                          <a:spcPct val="115000"/>
                        </a:lnSpc>
                        <a:spcAft>
                          <a:spcPts val="0"/>
                        </a:spcAft>
                      </a:pPr>
                      <a:r>
                        <a:rPr lang="en-US" sz="2800" dirty="0">
                          <a:solidFill>
                            <a:schemeClr val="tx1"/>
                          </a:solidFill>
                          <a:effectLst/>
                          <a:latin typeface="Calibri"/>
                          <a:ea typeface="SimSun"/>
                          <a:cs typeface="Arial"/>
                        </a:rPr>
                        <a:t>100%</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dirty="0">
                          <a:solidFill>
                            <a:schemeClr val="tx1"/>
                          </a:solidFill>
                          <a:effectLst/>
                          <a:latin typeface="Calibri"/>
                          <a:ea typeface="SimSun"/>
                          <a:cs typeface="Arial"/>
                        </a:rPr>
                        <a:t>100%</a:t>
                      </a:r>
                      <a:endParaRPr lang="en-AU" sz="28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33675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512" y="476672"/>
            <a:ext cx="8784976" cy="1143000"/>
          </a:xfrm>
        </p:spPr>
        <p:txBody>
          <a:bodyPr>
            <a:noAutofit/>
          </a:bodyPr>
          <a:lstStyle/>
          <a:p>
            <a:r>
              <a:rPr lang="en-AU" sz="2800" dirty="0"/>
              <a:t>This is a paddock in the shape of an L.  The area is 1 hectare.  </a:t>
            </a:r>
            <a:r>
              <a:rPr lang="en-AU" sz="2800" dirty="0" smtClean="0"/>
              <a:t>How many</a:t>
            </a:r>
            <a:r>
              <a:rPr lang="en-AU" sz="2800" dirty="0"/>
              <a:t> metres wide is the top part of the L? (A square 100 m x 100 m </a:t>
            </a:r>
            <a:r>
              <a:rPr lang="en-AU" sz="2800" dirty="0" smtClean="0"/>
              <a:t>has an </a:t>
            </a:r>
            <a:r>
              <a:rPr lang="en-AU" sz="2800" dirty="0"/>
              <a:t>area of 1 hectare) (Diagram not drawn to </a:t>
            </a:r>
            <a:r>
              <a:rPr lang="en-AU" sz="2800" dirty="0" smtClean="0"/>
              <a:t>scale)</a:t>
            </a:r>
            <a:endParaRPr lang="en-AU" sz="2800" dirty="0"/>
          </a:p>
        </p:txBody>
      </p:sp>
      <p:pic>
        <p:nvPicPr>
          <p:cNvPr id="1026" name="Picture 2" descr="https://monasheducation.qualtrics.com/CP/Graphic.php?IM=IM_77nUgHOj87OxJD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988840"/>
            <a:ext cx="5832647" cy="4666118"/>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187670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fontScale="90000"/>
          </a:bodyPr>
          <a:lstStyle/>
          <a:p>
            <a:r>
              <a:rPr lang="en-US" sz="2700" dirty="0" smtClean="0"/>
              <a:t>16. This</a:t>
            </a:r>
            <a:r>
              <a:rPr lang="en-US" sz="2700" dirty="0"/>
              <a:t> is a paddock in the shape of an L.  The area is 1 hectare.  How </a:t>
            </a:r>
            <a:r>
              <a:rPr lang="en-US" sz="2700" dirty="0" smtClean="0"/>
              <a:t>many</a:t>
            </a:r>
            <a:r>
              <a:rPr lang="en-US" sz="2700" dirty="0"/>
              <a:t> </a:t>
            </a:r>
            <a:r>
              <a:rPr lang="en-US" sz="2700" dirty="0" err="1"/>
              <a:t>metres</a:t>
            </a:r>
            <a:r>
              <a:rPr lang="en-US" sz="2700" dirty="0"/>
              <a:t> wide is the top part of the L? (A square 100 m x 100 m has  </a:t>
            </a:r>
            <a:r>
              <a:rPr lang="en-US" sz="2700" dirty="0" smtClean="0"/>
              <a:t>an </a:t>
            </a:r>
            <a:r>
              <a:rPr lang="en-US" sz="2700" dirty="0"/>
              <a:t>area of 1 hectare) </a:t>
            </a:r>
            <a:r>
              <a:rPr lang="en-US" sz="2000" dirty="0" smtClean="0"/>
              <a:t>(</a:t>
            </a:r>
            <a:r>
              <a:rPr lang="en-US" sz="2000" dirty="0"/>
              <a:t>Diagram not drawn to scale)       </a:t>
            </a:r>
            <a:r>
              <a:rPr lang="en-US" sz="3600" dirty="0"/>
              <a:t> </a:t>
            </a:r>
            <a:endParaRPr lang="en-AU" dirty="0"/>
          </a:p>
        </p:txBody>
      </p:sp>
      <p:graphicFrame>
        <p:nvGraphicFramePr>
          <p:cNvPr id="5" name="Table 4"/>
          <p:cNvGraphicFramePr>
            <a:graphicFrameLocks noGrp="1"/>
          </p:cNvGraphicFramePr>
          <p:nvPr>
            <p:extLst>
              <p:ext uri="{D42A27DB-BD31-4B8C-83A1-F6EECF244321}">
                <p14:modId xmlns:p14="http://schemas.microsoft.com/office/powerpoint/2010/main" val="3316155257"/>
              </p:ext>
            </p:extLst>
          </p:nvPr>
        </p:nvGraphicFramePr>
        <p:xfrm>
          <a:off x="1475656" y="2924944"/>
          <a:ext cx="6456040" cy="2088232"/>
        </p:xfrm>
        <a:graphic>
          <a:graphicData uri="http://schemas.openxmlformats.org/drawingml/2006/table">
            <a:tbl>
              <a:tblPr firstRow="1" bandRow="1">
                <a:tableStyleId>{5940675A-B579-460E-94D1-54222C63F5DA}</a:tableStyleId>
              </a:tblPr>
              <a:tblGrid>
                <a:gridCol w="3228020"/>
                <a:gridCol w="3228020"/>
              </a:tblGrid>
              <a:tr h="1044116">
                <a:tc>
                  <a:txBody>
                    <a:bodyPr/>
                    <a:lstStyle/>
                    <a:p>
                      <a:r>
                        <a:rPr lang="en-AU" sz="3200" dirty="0" smtClean="0"/>
                        <a:t>Pre -Test </a:t>
                      </a:r>
                      <a:endParaRPr lang="en-AU" sz="3200" dirty="0"/>
                    </a:p>
                  </a:txBody>
                  <a:tcPr>
                    <a:solidFill>
                      <a:schemeClr val="accent2">
                        <a:lumMod val="60000"/>
                        <a:lumOff val="40000"/>
                      </a:schemeClr>
                    </a:solidFill>
                  </a:tcPr>
                </a:tc>
                <a:tc>
                  <a:txBody>
                    <a:bodyPr/>
                    <a:lstStyle/>
                    <a:p>
                      <a:r>
                        <a:rPr lang="en-AU" sz="3200" dirty="0" smtClean="0"/>
                        <a:t>4 % correct</a:t>
                      </a:r>
                      <a:endParaRPr lang="en-AU" sz="3200" dirty="0"/>
                    </a:p>
                  </a:txBody>
                  <a:tcPr>
                    <a:solidFill>
                      <a:schemeClr val="accent2">
                        <a:lumMod val="60000"/>
                        <a:lumOff val="40000"/>
                      </a:schemeClr>
                    </a:solidFill>
                  </a:tcPr>
                </a:tc>
              </a:tr>
              <a:tr h="1044116">
                <a:tc>
                  <a:txBody>
                    <a:bodyPr/>
                    <a:lstStyle/>
                    <a:p>
                      <a:r>
                        <a:rPr lang="en-AU" sz="3200" dirty="0" smtClean="0"/>
                        <a:t>Post-Test</a:t>
                      </a:r>
                      <a:endParaRPr lang="en-AU" sz="3200" dirty="0"/>
                    </a:p>
                  </a:txBody>
                  <a:tcPr>
                    <a:solidFill>
                      <a:schemeClr val="accent5">
                        <a:lumMod val="60000"/>
                        <a:lumOff val="40000"/>
                      </a:schemeClr>
                    </a:solidFill>
                  </a:tcPr>
                </a:tc>
                <a:tc>
                  <a:txBody>
                    <a:bodyPr/>
                    <a:lstStyle/>
                    <a:p>
                      <a:r>
                        <a:rPr lang="en-AU" sz="3200" dirty="0" smtClean="0"/>
                        <a:t>21 %</a:t>
                      </a:r>
                      <a:r>
                        <a:rPr lang="en-AU" sz="3200" baseline="0" dirty="0" smtClean="0"/>
                        <a:t> correct</a:t>
                      </a:r>
                      <a:endParaRPr lang="en-AU" sz="3200" dirty="0"/>
                    </a:p>
                  </a:txBody>
                  <a:tcPr>
                    <a:solidFill>
                      <a:schemeClr val="accent5">
                        <a:lumMod val="60000"/>
                        <a:lumOff val="40000"/>
                      </a:schemeClr>
                    </a:solidFill>
                  </a:tcPr>
                </a:tc>
              </a:tr>
            </a:tbl>
          </a:graphicData>
        </a:graphic>
      </p:graphicFrame>
      <p:sp>
        <p:nvSpPr>
          <p:cNvPr id="3" name="Footer Placeholder 2"/>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5408487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69727557"/>
              </p:ext>
            </p:extLst>
          </p:nvPr>
        </p:nvGraphicFramePr>
        <p:xfrm>
          <a:off x="467544" y="404664"/>
          <a:ext cx="8280920" cy="5906739"/>
        </p:xfrm>
        <a:graphic>
          <a:graphicData uri="http://schemas.openxmlformats.org/drawingml/2006/table">
            <a:tbl>
              <a:tblPr firstRow="1" bandRow="1">
                <a:tableStyleId>{5940675A-B579-460E-94D1-54222C63F5DA}</a:tableStyleId>
              </a:tblPr>
              <a:tblGrid>
                <a:gridCol w="4824537"/>
                <a:gridCol w="1728192"/>
                <a:gridCol w="1728191"/>
              </a:tblGrid>
              <a:tr h="576063">
                <a:tc>
                  <a:txBody>
                    <a:bodyPr/>
                    <a:lstStyle/>
                    <a:p>
                      <a:pPr algn="ctr"/>
                      <a:r>
                        <a:rPr lang="en-AU" sz="2800" dirty="0" smtClean="0"/>
                        <a:t>Answer</a:t>
                      </a:r>
                      <a:endParaRPr lang="en-AU" sz="2800" b="0" dirty="0">
                        <a:solidFill>
                          <a:schemeClr val="tx1"/>
                        </a:solidFill>
                      </a:endParaRPr>
                    </a:p>
                  </a:txBody>
                  <a:tcPr/>
                </a:tc>
                <a:tc>
                  <a:txBody>
                    <a:bodyPr/>
                    <a:lstStyle/>
                    <a:p>
                      <a:pPr algn="ctr"/>
                      <a:r>
                        <a:rPr lang="en-AU" sz="2800" dirty="0" smtClean="0"/>
                        <a:t>Pre-Test</a:t>
                      </a:r>
                      <a:endParaRPr lang="en-AU" sz="2800" b="0" dirty="0">
                        <a:solidFill>
                          <a:schemeClr val="tx1"/>
                        </a:solidFill>
                      </a:endParaRPr>
                    </a:p>
                  </a:txBody>
                  <a:tcPr>
                    <a:solidFill>
                      <a:schemeClr val="accent2">
                        <a:lumMod val="60000"/>
                        <a:lumOff val="40000"/>
                      </a:schemeClr>
                    </a:solidFill>
                  </a:tcPr>
                </a:tc>
                <a:tc>
                  <a:txBody>
                    <a:bodyPr/>
                    <a:lstStyle/>
                    <a:p>
                      <a:pPr algn="ctr"/>
                      <a:r>
                        <a:rPr lang="en-AU" sz="2800" b="0" dirty="0" smtClean="0">
                          <a:solidFill>
                            <a:schemeClr val="tx1"/>
                          </a:solidFill>
                        </a:rPr>
                        <a:t>Post</a:t>
                      </a:r>
                      <a:r>
                        <a:rPr lang="en-AU" sz="2800" b="0" baseline="0" dirty="0" smtClean="0">
                          <a:solidFill>
                            <a:schemeClr val="tx1"/>
                          </a:solidFill>
                        </a:rPr>
                        <a:t>-Test</a:t>
                      </a:r>
                      <a:endParaRPr lang="en-AU" sz="2800" b="0" dirty="0">
                        <a:solidFill>
                          <a:schemeClr val="tx1"/>
                        </a:solidFill>
                      </a:endParaRPr>
                    </a:p>
                  </a:txBody>
                  <a:tcPr>
                    <a:solidFill>
                      <a:schemeClr val="accent5">
                        <a:lumMod val="60000"/>
                        <a:lumOff val="40000"/>
                      </a:schemeClr>
                    </a:solidFill>
                  </a:tcPr>
                </a:tc>
              </a:tr>
              <a:tr h="1232551">
                <a:tc>
                  <a:txBody>
                    <a:bodyPr/>
                    <a:lstStyle/>
                    <a:p>
                      <a:pPr algn="l">
                        <a:lnSpc>
                          <a:spcPct val="115000"/>
                        </a:lnSpc>
                        <a:spcAft>
                          <a:spcPts val="0"/>
                        </a:spcAft>
                      </a:pPr>
                      <a:r>
                        <a:rPr lang="en-US" sz="2800" dirty="0">
                          <a:solidFill>
                            <a:schemeClr val="tx1"/>
                          </a:solidFill>
                          <a:effectLst/>
                          <a:latin typeface="Calibri"/>
                          <a:ea typeface="SimSun"/>
                          <a:cs typeface="Arial"/>
                        </a:rPr>
                        <a:t>I am very confident that I answered the </a:t>
                      </a:r>
                      <a:r>
                        <a:rPr lang="en-US" sz="2800" dirty="0" smtClean="0">
                          <a:solidFill>
                            <a:schemeClr val="tx1"/>
                          </a:solidFill>
                          <a:effectLst/>
                          <a:latin typeface="Calibri"/>
                          <a:ea typeface="SimSun"/>
                          <a:cs typeface="Arial"/>
                        </a:rPr>
                        <a:t>paddock </a:t>
                      </a:r>
                      <a:r>
                        <a:rPr lang="en-US" sz="2800" dirty="0">
                          <a:solidFill>
                            <a:schemeClr val="tx1"/>
                          </a:solidFill>
                          <a:effectLst/>
                          <a:latin typeface="Calibri"/>
                          <a:ea typeface="SimSun"/>
                          <a:cs typeface="Arial"/>
                        </a:rPr>
                        <a:t>question correctly</a:t>
                      </a:r>
                      <a:endParaRPr lang="en-AU" sz="28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endParaRPr lang="en-US" sz="2800" dirty="0" smtClean="0">
                        <a:solidFill>
                          <a:schemeClr val="tx1"/>
                        </a:solidFill>
                        <a:effectLst/>
                        <a:latin typeface="Calibri"/>
                        <a:ea typeface="SimSun"/>
                        <a:cs typeface="Arial"/>
                      </a:endParaRPr>
                    </a:p>
                    <a:p>
                      <a:pPr algn="ctr">
                        <a:lnSpc>
                          <a:spcPct val="115000"/>
                        </a:lnSpc>
                        <a:spcAft>
                          <a:spcPts val="0"/>
                        </a:spcAft>
                      </a:pPr>
                      <a:r>
                        <a:rPr lang="en-US" sz="2800" dirty="0" smtClean="0">
                          <a:solidFill>
                            <a:schemeClr val="tx1"/>
                          </a:solidFill>
                          <a:effectLst/>
                          <a:latin typeface="Calibri"/>
                          <a:ea typeface="SimSun"/>
                          <a:cs typeface="Arial"/>
                        </a:rPr>
                        <a:t>14</a:t>
                      </a:r>
                      <a:r>
                        <a:rPr lang="en-US" sz="2800" dirty="0">
                          <a:solidFill>
                            <a:schemeClr val="tx1"/>
                          </a:solidFill>
                          <a:effectLst/>
                          <a:latin typeface="Calibri"/>
                          <a:ea typeface="SimSun"/>
                          <a:cs typeface="Arial"/>
                        </a:rPr>
                        <a:t>%</a:t>
                      </a:r>
                      <a:endParaRPr lang="en-AU" sz="2800" dirty="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endParaRPr lang="en-US" sz="2800" dirty="0" smtClean="0">
                        <a:solidFill>
                          <a:schemeClr val="tx1"/>
                        </a:solidFill>
                        <a:effectLst/>
                        <a:latin typeface="Calibri"/>
                        <a:ea typeface="SimSun"/>
                        <a:cs typeface="Arial"/>
                      </a:endParaRPr>
                    </a:p>
                    <a:p>
                      <a:pPr algn="ctr">
                        <a:lnSpc>
                          <a:spcPct val="115000"/>
                        </a:lnSpc>
                        <a:spcAft>
                          <a:spcPts val="0"/>
                        </a:spcAft>
                      </a:pPr>
                      <a:r>
                        <a:rPr lang="en-US" sz="2800" dirty="0" smtClean="0">
                          <a:solidFill>
                            <a:schemeClr val="tx1"/>
                          </a:solidFill>
                          <a:effectLst/>
                          <a:latin typeface="Calibri"/>
                          <a:ea typeface="SimSun"/>
                          <a:cs typeface="Arial"/>
                        </a:rPr>
                        <a:t>15</a:t>
                      </a:r>
                      <a:r>
                        <a:rPr lang="en-US" sz="2800" dirty="0">
                          <a:solidFill>
                            <a:schemeClr val="tx1"/>
                          </a:solidFill>
                          <a:effectLst/>
                          <a:latin typeface="Calibri"/>
                          <a:ea typeface="SimSun"/>
                          <a:cs typeface="Arial"/>
                        </a:rPr>
                        <a:t>%</a:t>
                      </a:r>
                      <a:endParaRPr lang="en-AU" sz="2800" dirty="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1232551">
                <a:tc>
                  <a:txBody>
                    <a:bodyPr/>
                    <a:lstStyle/>
                    <a:p>
                      <a:pPr algn="l">
                        <a:lnSpc>
                          <a:spcPct val="115000"/>
                        </a:lnSpc>
                        <a:spcAft>
                          <a:spcPts val="0"/>
                        </a:spcAft>
                      </a:pPr>
                      <a:r>
                        <a:rPr lang="en-US" sz="2800" dirty="0">
                          <a:solidFill>
                            <a:schemeClr val="tx1"/>
                          </a:solidFill>
                          <a:effectLst/>
                          <a:latin typeface="Calibri"/>
                          <a:ea typeface="SimSun"/>
                          <a:cs typeface="Arial"/>
                        </a:rPr>
                        <a:t>I am quite confident that I answered </a:t>
                      </a:r>
                      <a:r>
                        <a:rPr lang="en-US" sz="2800" dirty="0" smtClean="0">
                          <a:solidFill>
                            <a:schemeClr val="tx1"/>
                          </a:solidFill>
                          <a:effectLst/>
                          <a:latin typeface="Calibri"/>
                          <a:ea typeface="SimSun"/>
                          <a:cs typeface="Arial"/>
                        </a:rPr>
                        <a:t>the </a:t>
                      </a:r>
                      <a:r>
                        <a:rPr lang="en-US" sz="2800" dirty="0" smtClean="0">
                          <a:solidFill>
                            <a:schemeClr val="tx1"/>
                          </a:solidFill>
                          <a:effectLst/>
                          <a:latin typeface="+mn-lt"/>
                          <a:ea typeface="SimSun"/>
                          <a:cs typeface="Arial"/>
                        </a:rPr>
                        <a:t>paddock </a:t>
                      </a:r>
                      <a:r>
                        <a:rPr lang="en-US" sz="2800" dirty="0" smtClean="0">
                          <a:solidFill>
                            <a:schemeClr val="tx1"/>
                          </a:solidFill>
                          <a:effectLst/>
                          <a:latin typeface="Calibri"/>
                          <a:ea typeface="SimSun"/>
                          <a:cs typeface="Arial"/>
                        </a:rPr>
                        <a:t>question </a:t>
                      </a:r>
                      <a:r>
                        <a:rPr lang="en-US" sz="2800" dirty="0">
                          <a:solidFill>
                            <a:schemeClr val="tx1"/>
                          </a:solidFill>
                          <a:effectLst/>
                          <a:latin typeface="Calibri"/>
                          <a:ea typeface="SimSun"/>
                          <a:cs typeface="Arial"/>
                        </a:rPr>
                        <a:t>correctly</a:t>
                      </a:r>
                      <a:endParaRPr lang="en-AU" sz="28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51%</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a:solidFill>
                            <a:schemeClr val="tx1"/>
                          </a:solidFill>
                          <a:effectLst/>
                          <a:latin typeface="Calibri"/>
                          <a:ea typeface="SimSun"/>
                          <a:cs typeface="Arial"/>
                        </a:rPr>
                        <a:t>53%</a:t>
                      </a:r>
                      <a:endParaRPr lang="en-AU" sz="28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232551">
                <a:tc>
                  <a:txBody>
                    <a:bodyPr/>
                    <a:lstStyle/>
                    <a:p>
                      <a:pPr algn="l">
                        <a:lnSpc>
                          <a:spcPct val="115000"/>
                        </a:lnSpc>
                        <a:spcAft>
                          <a:spcPts val="0"/>
                        </a:spcAft>
                      </a:pPr>
                      <a:r>
                        <a:rPr lang="en-US" sz="2800" dirty="0">
                          <a:solidFill>
                            <a:schemeClr val="tx1"/>
                          </a:solidFill>
                          <a:effectLst/>
                          <a:latin typeface="Calibri"/>
                          <a:ea typeface="SimSun"/>
                          <a:cs typeface="Arial"/>
                        </a:rPr>
                        <a:t>I am not confident that I answered the </a:t>
                      </a:r>
                      <a:r>
                        <a:rPr lang="en-US" sz="2800" dirty="0" smtClean="0">
                          <a:solidFill>
                            <a:schemeClr val="tx1"/>
                          </a:solidFill>
                          <a:effectLst/>
                          <a:latin typeface="+mn-lt"/>
                          <a:ea typeface="SimSun"/>
                          <a:cs typeface="Arial"/>
                        </a:rPr>
                        <a:t>paddock</a:t>
                      </a:r>
                      <a:r>
                        <a:rPr lang="en-US" sz="2800" dirty="0" smtClean="0">
                          <a:solidFill>
                            <a:schemeClr val="tx1"/>
                          </a:solidFill>
                          <a:effectLst/>
                          <a:latin typeface="Calibri"/>
                          <a:ea typeface="SimSun"/>
                          <a:cs typeface="Arial"/>
                        </a:rPr>
                        <a:t> </a:t>
                      </a:r>
                      <a:r>
                        <a:rPr lang="en-US" sz="2800" dirty="0">
                          <a:solidFill>
                            <a:schemeClr val="tx1"/>
                          </a:solidFill>
                          <a:effectLst/>
                          <a:latin typeface="Calibri"/>
                          <a:ea typeface="SimSun"/>
                          <a:cs typeface="Arial"/>
                        </a:rPr>
                        <a:t>question correctly</a:t>
                      </a:r>
                      <a:endParaRPr lang="en-AU" sz="28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34%</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dirty="0">
                          <a:solidFill>
                            <a:schemeClr val="tx1"/>
                          </a:solidFill>
                          <a:effectLst/>
                          <a:latin typeface="Calibri"/>
                          <a:ea typeface="SimSun"/>
                          <a:cs typeface="Arial"/>
                        </a:rPr>
                        <a:t>32%</a:t>
                      </a:r>
                      <a:endParaRPr lang="en-AU" sz="28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750294">
                <a:tc>
                  <a:txBody>
                    <a:bodyPr/>
                    <a:lstStyle/>
                    <a:p>
                      <a:pPr algn="l">
                        <a:lnSpc>
                          <a:spcPct val="115000"/>
                        </a:lnSpc>
                        <a:spcAft>
                          <a:spcPts val="0"/>
                        </a:spcAft>
                      </a:pPr>
                      <a:endParaRPr lang="en-AU" sz="2800" dirty="0">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100%</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dirty="0">
                          <a:solidFill>
                            <a:schemeClr val="tx1"/>
                          </a:solidFill>
                          <a:effectLst/>
                          <a:latin typeface="Calibri"/>
                          <a:ea typeface="SimSun"/>
                          <a:cs typeface="Arial"/>
                        </a:rPr>
                        <a:t>100%</a:t>
                      </a:r>
                      <a:endParaRPr lang="en-AU" sz="28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153704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108162236"/>
              </p:ext>
            </p:extLst>
          </p:nvPr>
        </p:nvGraphicFramePr>
        <p:xfrm>
          <a:off x="251520" y="908720"/>
          <a:ext cx="8568953" cy="5328590"/>
        </p:xfrm>
        <a:graphic>
          <a:graphicData uri="http://schemas.openxmlformats.org/drawingml/2006/table">
            <a:tbl>
              <a:tblPr firstRow="1" bandRow="1">
                <a:tableStyleId>{5940675A-B579-460E-94D1-54222C63F5DA}</a:tableStyleId>
              </a:tblPr>
              <a:tblGrid>
                <a:gridCol w="5712635"/>
                <a:gridCol w="1428159"/>
                <a:gridCol w="1428159"/>
              </a:tblGrid>
              <a:tr h="880643">
                <a:tc>
                  <a:txBody>
                    <a:bodyPr/>
                    <a:lstStyle/>
                    <a:p>
                      <a:pPr algn="ctr"/>
                      <a:r>
                        <a:rPr lang="en-AU" sz="2400" dirty="0" smtClean="0"/>
                        <a:t>Answer</a:t>
                      </a:r>
                      <a:endParaRPr lang="en-AU" sz="2400" b="0" dirty="0">
                        <a:solidFill>
                          <a:schemeClr val="tx1"/>
                        </a:solidFill>
                      </a:endParaRPr>
                    </a:p>
                  </a:txBody>
                  <a:tcPr/>
                </a:tc>
                <a:tc>
                  <a:txBody>
                    <a:bodyPr/>
                    <a:lstStyle/>
                    <a:p>
                      <a:pPr algn="ctr"/>
                      <a:r>
                        <a:rPr lang="en-AU" sz="2400" dirty="0" smtClean="0"/>
                        <a:t>Pre-Test</a:t>
                      </a:r>
                      <a:endParaRPr lang="en-AU" sz="2400" b="0" dirty="0">
                        <a:solidFill>
                          <a:schemeClr val="tx1"/>
                        </a:solidFill>
                      </a:endParaRPr>
                    </a:p>
                  </a:txBody>
                  <a:tcPr>
                    <a:solidFill>
                      <a:schemeClr val="accent2">
                        <a:lumMod val="60000"/>
                        <a:lumOff val="40000"/>
                      </a:schemeClr>
                    </a:solidFill>
                  </a:tcPr>
                </a:tc>
                <a:tc>
                  <a:txBody>
                    <a:bodyPr/>
                    <a:lstStyle/>
                    <a:p>
                      <a:pPr algn="ctr"/>
                      <a:r>
                        <a:rPr lang="en-AU" sz="2400" b="0" dirty="0" smtClean="0">
                          <a:solidFill>
                            <a:schemeClr val="tx1"/>
                          </a:solidFill>
                        </a:rPr>
                        <a:t>Post</a:t>
                      </a:r>
                      <a:r>
                        <a:rPr lang="en-AU" sz="2400" b="0" baseline="0" dirty="0" smtClean="0">
                          <a:solidFill>
                            <a:schemeClr val="tx1"/>
                          </a:solidFill>
                        </a:rPr>
                        <a:t>-Test</a:t>
                      </a:r>
                      <a:endParaRPr lang="en-AU" sz="2400" b="0" dirty="0">
                        <a:solidFill>
                          <a:schemeClr val="tx1"/>
                        </a:solidFill>
                      </a:endParaRPr>
                    </a:p>
                  </a:txBody>
                  <a:tcPr>
                    <a:solidFill>
                      <a:schemeClr val="accent5">
                        <a:lumMod val="60000"/>
                        <a:lumOff val="40000"/>
                      </a:schemeClr>
                    </a:solidFill>
                  </a:tcPr>
                </a:tc>
              </a:tr>
              <a:tr h="1232551">
                <a:tc>
                  <a:txBody>
                    <a:bodyPr/>
                    <a:lstStyle/>
                    <a:p>
                      <a:pPr algn="l">
                        <a:lnSpc>
                          <a:spcPct val="115000"/>
                        </a:lnSpc>
                        <a:spcAft>
                          <a:spcPts val="0"/>
                        </a:spcAft>
                      </a:pPr>
                      <a:r>
                        <a:rPr lang="en-US" sz="2400" dirty="0">
                          <a:solidFill>
                            <a:schemeClr val="tx1"/>
                          </a:solidFill>
                          <a:effectLst/>
                          <a:latin typeface="Calibri"/>
                          <a:ea typeface="SimSun"/>
                          <a:cs typeface="Arial"/>
                        </a:rPr>
                        <a:t>I prefer tasks I work on in class to be much harder than the </a:t>
                      </a:r>
                      <a:r>
                        <a:rPr lang="en-US" sz="2400" dirty="0" smtClean="0">
                          <a:solidFill>
                            <a:schemeClr val="tx1"/>
                          </a:solidFill>
                          <a:effectLst/>
                          <a:latin typeface="+mn-lt"/>
                          <a:ea typeface="SimSun"/>
                          <a:cs typeface="Arial"/>
                        </a:rPr>
                        <a:t>paddock</a:t>
                      </a:r>
                      <a:r>
                        <a:rPr lang="en-US" sz="2400" dirty="0" smtClean="0">
                          <a:solidFill>
                            <a:schemeClr val="tx1"/>
                          </a:solidFill>
                          <a:effectLst/>
                          <a:latin typeface="Calibri"/>
                          <a:ea typeface="SimSun"/>
                          <a:cs typeface="Arial"/>
                        </a:rPr>
                        <a:t> </a:t>
                      </a:r>
                      <a:r>
                        <a:rPr lang="en-US" sz="2400" dirty="0">
                          <a:solidFill>
                            <a:schemeClr val="tx1"/>
                          </a:solidFill>
                          <a:effectLst/>
                          <a:latin typeface="Calibri"/>
                          <a:ea typeface="SimSun"/>
                          <a:cs typeface="Arial"/>
                        </a:rPr>
                        <a:t>question</a:t>
                      </a:r>
                      <a:endParaRPr lang="en-AU" sz="24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r>
                        <a:rPr lang="en-US" sz="2400" dirty="0">
                          <a:solidFill>
                            <a:schemeClr val="tx1"/>
                          </a:solidFill>
                          <a:effectLst/>
                          <a:latin typeface="Calibri"/>
                          <a:ea typeface="SimSun"/>
                          <a:cs typeface="Arial"/>
                        </a:rPr>
                        <a:t>16%</a:t>
                      </a:r>
                      <a:endParaRPr lang="en-AU" sz="2400" dirty="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r>
                        <a:rPr lang="en-US" sz="2400">
                          <a:solidFill>
                            <a:schemeClr val="tx1"/>
                          </a:solidFill>
                          <a:effectLst/>
                          <a:latin typeface="Calibri"/>
                          <a:ea typeface="SimSun"/>
                          <a:cs typeface="Arial"/>
                        </a:rPr>
                        <a:t>16%</a:t>
                      </a:r>
                      <a:endParaRPr lang="en-AU" sz="240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1232551">
                <a:tc>
                  <a:txBody>
                    <a:bodyPr/>
                    <a:lstStyle/>
                    <a:p>
                      <a:pPr algn="l">
                        <a:lnSpc>
                          <a:spcPct val="115000"/>
                        </a:lnSpc>
                        <a:spcAft>
                          <a:spcPts val="0"/>
                        </a:spcAft>
                      </a:pPr>
                      <a:r>
                        <a:rPr lang="en-US" sz="2400" dirty="0">
                          <a:solidFill>
                            <a:schemeClr val="tx1"/>
                          </a:solidFill>
                          <a:effectLst/>
                          <a:latin typeface="Calibri"/>
                          <a:ea typeface="SimSun"/>
                          <a:cs typeface="Arial"/>
                        </a:rPr>
                        <a:t>I prefer tasks I work on in class to be about as hard as the </a:t>
                      </a:r>
                      <a:r>
                        <a:rPr lang="en-US" sz="2400" dirty="0" smtClean="0">
                          <a:solidFill>
                            <a:schemeClr val="tx1"/>
                          </a:solidFill>
                          <a:effectLst/>
                          <a:latin typeface="+mn-lt"/>
                          <a:ea typeface="SimSun"/>
                          <a:cs typeface="Arial"/>
                        </a:rPr>
                        <a:t>paddock</a:t>
                      </a:r>
                      <a:r>
                        <a:rPr lang="en-US" sz="2400" dirty="0" smtClean="0">
                          <a:solidFill>
                            <a:schemeClr val="tx1"/>
                          </a:solidFill>
                          <a:effectLst/>
                          <a:latin typeface="Calibri"/>
                          <a:ea typeface="SimSun"/>
                          <a:cs typeface="Arial"/>
                        </a:rPr>
                        <a:t> </a:t>
                      </a:r>
                      <a:r>
                        <a:rPr lang="en-US" sz="2400" dirty="0">
                          <a:solidFill>
                            <a:schemeClr val="tx1"/>
                          </a:solidFill>
                          <a:effectLst/>
                          <a:latin typeface="Calibri"/>
                          <a:ea typeface="SimSun"/>
                          <a:cs typeface="Arial"/>
                        </a:rPr>
                        <a:t>question</a:t>
                      </a:r>
                      <a:endParaRPr lang="en-AU" sz="24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400" dirty="0">
                          <a:solidFill>
                            <a:schemeClr val="tx1"/>
                          </a:solidFill>
                          <a:effectLst/>
                          <a:latin typeface="Calibri"/>
                          <a:ea typeface="SimSun"/>
                          <a:cs typeface="Arial"/>
                        </a:rPr>
                        <a:t>62%</a:t>
                      </a:r>
                      <a:endParaRPr lang="en-AU" sz="24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400">
                          <a:solidFill>
                            <a:schemeClr val="tx1"/>
                          </a:solidFill>
                          <a:effectLst/>
                          <a:latin typeface="Calibri"/>
                          <a:ea typeface="SimSun"/>
                          <a:cs typeface="Arial"/>
                        </a:rPr>
                        <a:t>61%</a:t>
                      </a:r>
                      <a:endParaRPr lang="en-AU" sz="24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232551">
                <a:tc>
                  <a:txBody>
                    <a:bodyPr/>
                    <a:lstStyle/>
                    <a:p>
                      <a:pPr algn="l">
                        <a:lnSpc>
                          <a:spcPct val="115000"/>
                        </a:lnSpc>
                        <a:spcAft>
                          <a:spcPts val="0"/>
                        </a:spcAft>
                      </a:pPr>
                      <a:r>
                        <a:rPr lang="en-US" sz="2400" dirty="0">
                          <a:solidFill>
                            <a:schemeClr val="tx1"/>
                          </a:solidFill>
                          <a:effectLst/>
                          <a:latin typeface="Calibri"/>
                          <a:ea typeface="SimSun"/>
                          <a:cs typeface="Arial"/>
                        </a:rPr>
                        <a:t>I prefer tasks I work on in class to be much easier than the </a:t>
                      </a:r>
                      <a:r>
                        <a:rPr lang="en-US" sz="2400" dirty="0" smtClean="0">
                          <a:solidFill>
                            <a:schemeClr val="tx1"/>
                          </a:solidFill>
                          <a:effectLst/>
                          <a:latin typeface="+mn-lt"/>
                          <a:ea typeface="SimSun"/>
                          <a:cs typeface="Arial"/>
                        </a:rPr>
                        <a:t>paddock</a:t>
                      </a:r>
                      <a:r>
                        <a:rPr lang="en-US" sz="2400" dirty="0" smtClean="0">
                          <a:solidFill>
                            <a:schemeClr val="tx1"/>
                          </a:solidFill>
                          <a:effectLst/>
                          <a:latin typeface="Calibri"/>
                          <a:ea typeface="SimSun"/>
                          <a:cs typeface="Arial"/>
                        </a:rPr>
                        <a:t> </a:t>
                      </a:r>
                      <a:r>
                        <a:rPr lang="en-US" sz="2400" dirty="0">
                          <a:solidFill>
                            <a:schemeClr val="tx1"/>
                          </a:solidFill>
                          <a:effectLst/>
                          <a:latin typeface="Calibri"/>
                          <a:ea typeface="SimSun"/>
                          <a:cs typeface="Arial"/>
                        </a:rPr>
                        <a:t>question</a:t>
                      </a:r>
                      <a:endParaRPr lang="en-AU" sz="24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400" dirty="0">
                          <a:solidFill>
                            <a:schemeClr val="tx1"/>
                          </a:solidFill>
                          <a:effectLst/>
                          <a:latin typeface="Calibri"/>
                          <a:ea typeface="SimSun"/>
                          <a:cs typeface="Arial"/>
                        </a:rPr>
                        <a:t>22%</a:t>
                      </a:r>
                      <a:endParaRPr lang="en-AU" sz="24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400" dirty="0">
                          <a:solidFill>
                            <a:schemeClr val="tx1"/>
                          </a:solidFill>
                          <a:effectLst/>
                          <a:latin typeface="Calibri"/>
                          <a:ea typeface="SimSun"/>
                          <a:cs typeface="Arial"/>
                        </a:rPr>
                        <a:t>23%</a:t>
                      </a:r>
                      <a:endParaRPr lang="en-AU" sz="24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750294">
                <a:tc>
                  <a:txBody>
                    <a:bodyPr/>
                    <a:lstStyle/>
                    <a:p>
                      <a:pPr algn="l">
                        <a:lnSpc>
                          <a:spcPct val="115000"/>
                        </a:lnSpc>
                        <a:spcAft>
                          <a:spcPts val="0"/>
                        </a:spcAft>
                      </a:pPr>
                      <a:endParaRPr lang="en-AU" sz="2400" dirty="0">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400" dirty="0">
                          <a:solidFill>
                            <a:schemeClr val="tx1"/>
                          </a:solidFill>
                          <a:effectLst/>
                          <a:latin typeface="Calibri"/>
                          <a:ea typeface="SimSun"/>
                          <a:cs typeface="Arial"/>
                        </a:rPr>
                        <a:t>100%</a:t>
                      </a:r>
                      <a:endParaRPr lang="en-AU" sz="24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400" dirty="0">
                          <a:solidFill>
                            <a:schemeClr val="tx1"/>
                          </a:solidFill>
                          <a:effectLst/>
                          <a:latin typeface="Calibri"/>
                          <a:ea typeface="SimSun"/>
                          <a:cs typeface="Arial"/>
                        </a:rPr>
                        <a:t>100%</a:t>
                      </a:r>
                      <a:endParaRPr lang="en-AU" sz="24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6561783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778236862"/>
              </p:ext>
            </p:extLst>
          </p:nvPr>
        </p:nvGraphicFramePr>
        <p:xfrm>
          <a:off x="251520" y="692696"/>
          <a:ext cx="8280920" cy="5622833"/>
        </p:xfrm>
        <a:graphic>
          <a:graphicData uri="http://schemas.openxmlformats.org/drawingml/2006/table">
            <a:tbl>
              <a:tblPr firstRow="1" bandRow="1">
                <a:tableStyleId>{5940675A-B579-460E-94D1-54222C63F5DA}</a:tableStyleId>
              </a:tblPr>
              <a:tblGrid>
                <a:gridCol w="5256584"/>
                <a:gridCol w="1440160"/>
                <a:gridCol w="1584176"/>
              </a:tblGrid>
              <a:tr h="880643">
                <a:tc>
                  <a:txBody>
                    <a:bodyPr/>
                    <a:lstStyle/>
                    <a:p>
                      <a:pPr algn="ctr"/>
                      <a:r>
                        <a:rPr lang="en-AU" sz="2800" dirty="0" smtClean="0"/>
                        <a:t>Answer</a:t>
                      </a:r>
                      <a:endParaRPr lang="en-AU" sz="2800" b="0" dirty="0">
                        <a:solidFill>
                          <a:schemeClr val="tx1"/>
                        </a:solidFill>
                      </a:endParaRPr>
                    </a:p>
                  </a:txBody>
                  <a:tcPr/>
                </a:tc>
                <a:tc>
                  <a:txBody>
                    <a:bodyPr/>
                    <a:lstStyle/>
                    <a:p>
                      <a:pPr algn="ctr"/>
                      <a:r>
                        <a:rPr lang="en-AU" sz="2800" dirty="0" smtClean="0"/>
                        <a:t>Pre-Test</a:t>
                      </a:r>
                      <a:endParaRPr lang="en-AU" sz="2800" b="0" dirty="0">
                        <a:solidFill>
                          <a:schemeClr val="tx1"/>
                        </a:solidFill>
                      </a:endParaRPr>
                    </a:p>
                  </a:txBody>
                  <a:tcPr>
                    <a:solidFill>
                      <a:schemeClr val="accent2">
                        <a:lumMod val="60000"/>
                        <a:lumOff val="40000"/>
                      </a:schemeClr>
                    </a:solidFill>
                  </a:tcPr>
                </a:tc>
                <a:tc>
                  <a:txBody>
                    <a:bodyPr/>
                    <a:lstStyle/>
                    <a:p>
                      <a:pPr algn="ctr"/>
                      <a:r>
                        <a:rPr lang="en-AU" sz="2800" b="0" dirty="0" smtClean="0">
                          <a:solidFill>
                            <a:schemeClr val="tx1"/>
                          </a:solidFill>
                        </a:rPr>
                        <a:t>Post</a:t>
                      </a:r>
                      <a:r>
                        <a:rPr lang="en-AU" sz="2800" b="0" baseline="0" dirty="0" smtClean="0">
                          <a:solidFill>
                            <a:schemeClr val="tx1"/>
                          </a:solidFill>
                        </a:rPr>
                        <a:t>-Test</a:t>
                      </a:r>
                      <a:endParaRPr lang="en-AU" sz="2800" b="0" dirty="0">
                        <a:solidFill>
                          <a:schemeClr val="tx1"/>
                        </a:solidFill>
                      </a:endParaRPr>
                    </a:p>
                  </a:txBody>
                  <a:tcPr>
                    <a:solidFill>
                      <a:schemeClr val="accent5">
                        <a:lumMod val="60000"/>
                        <a:lumOff val="40000"/>
                      </a:schemeClr>
                    </a:solidFill>
                  </a:tcPr>
                </a:tc>
              </a:tr>
              <a:tr h="1232551">
                <a:tc>
                  <a:txBody>
                    <a:bodyPr/>
                    <a:lstStyle/>
                    <a:p>
                      <a:pPr algn="l">
                        <a:lnSpc>
                          <a:spcPct val="115000"/>
                        </a:lnSpc>
                        <a:spcAft>
                          <a:spcPts val="0"/>
                        </a:spcAft>
                      </a:pPr>
                      <a:r>
                        <a:rPr lang="en-US" sz="2800" dirty="0">
                          <a:solidFill>
                            <a:schemeClr val="tx1"/>
                          </a:solidFill>
                          <a:effectLst/>
                          <a:latin typeface="Calibri"/>
                          <a:ea typeface="SimSun"/>
                          <a:cs typeface="Arial"/>
                        </a:rPr>
                        <a:t>I prefer to work out tasks like the </a:t>
                      </a:r>
                      <a:r>
                        <a:rPr lang="en-US" sz="2800" dirty="0" smtClean="0">
                          <a:solidFill>
                            <a:schemeClr val="tx1"/>
                          </a:solidFill>
                          <a:effectLst/>
                          <a:latin typeface="+mn-lt"/>
                          <a:ea typeface="SimSun"/>
                          <a:cs typeface="Arial"/>
                        </a:rPr>
                        <a:t>paddock</a:t>
                      </a:r>
                      <a:r>
                        <a:rPr lang="en-US" sz="2800" dirty="0" smtClean="0">
                          <a:solidFill>
                            <a:schemeClr val="tx1"/>
                          </a:solidFill>
                          <a:effectLst/>
                          <a:latin typeface="Calibri"/>
                          <a:ea typeface="SimSun"/>
                          <a:cs typeface="Arial"/>
                        </a:rPr>
                        <a:t> </a:t>
                      </a:r>
                      <a:r>
                        <a:rPr lang="en-US" sz="2800" dirty="0">
                          <a:solidFill>
                            <a:schemeClr val="tx1"/>
                          </a:solidFill>
                          <a:effectLst/>
                          <a:latin typeface="Calibri"/>
                          <a:ea typeface="SimSun"/>
                          <a:cs typeface="Arial"/>
                        </a:rPr>
                        <a:t>question for myself</a:t>
                      </a:r>
                      <a:endParaRPr lang="en-AU" sz="2800" dirty="0">
                        <a:solidFill>
                          <a:schemeClr val="tx1"/>
                        </a:solidFill>
                        <a:effectLst/>
                        <a:latin typeface="Calibri"/>
                        <a:ea typeface="SimSun"/>
                        <a:cs typeface="Arial"/>
                      </a:endParaRPr>
                    </a:p>
                  </a:txBody>
                  <a:tcPr marL="73025" marR="73025" marT="27305" marB="27305"/>
                </a:tc>
                <a:tc>
                  <a:txBody>
                    <a:bodyPr/>
                    <a:lstStyle/>
                    <a:p>
                      <a:pPr algn="ctr">
                        <a:lnSpc>
                          <a:spcPct val="115000"/>
                        </a:lnSpc>
                        <a:spcAft>
                          <a:spcPts val="0"/>
                        </a:spcAft>
                      </a:pPr>
                      <a:r>
                        <a:rPr lang="en-US" sz="2800">
                          <a:solidFill>
                            <a:schemeClr val="tx1"/>
                          </a:solidFill>
                          <a:effectLst/>
                          <a:latin typeface="Calibri"/>
                          <a:ea typeface="SimSun"/>
                          <a:cs typeface="Arial"/>
                        </a:rPr>
                        <a:t>31%</a:t>
                      </a:r>
                      <a:endParaRPr lang="en-AU" sz="2800">
                        <a:solidFill>
                          <a:schemeClr val="tx1"/>
                        </a:solidFill>
                        <a:effectLst/>
                        <a:latin typeface="Calibri"/>
                        <a:ea typeface="SimSun"/>
                        <a:cs typeface="Arial"/>
                      </a:endParaRPr>
                    </a:p>
                  </a:txBody>
                  <a:tcPr marL="73025" marR="73025" marT="27305" marB="27305">
                    <a:solidFill>
                      <a:schemeClr val="accent2">
                        <a:lumMod val="60000"/>
                        <a:lumOff val="40000"/>
                      </a:schemeClr>
                    </a:solidFill>
                  </a:tcPr>
                </a:tc>
                <a:tc>
                  <a:txBody>
                    <a:bodyPr/>
                    <a:lstStyle/>
                    <a:p>
                      <a:pPr algn="ctr">
                        <a:lnSpc>
                          <a:spcPct val="115000"/>
                        </a:lnSpc>
                        <a:spcAft>
                          <a:spcPts val="0"/>
                        </a:spcAft>
                      </a:pPr>
                      <a:r>
                        <a:rPr lang="en-US" sz="2800">
                          <a:solidFill>
                            <a:schemeClr val="tx1"/>
                          </a:solidFill>
                          <a:effectLst/>
                          <a:latin typeface="Calibri"/>
                          <a:ea typeface="SimSun"/>
                          <a:cs typeface="Arial"/>
                        </a:rPr>
                        <a:t>32%</a:t>
                      </a:r>
                      <a:endParaRPr lang="en-AU" sz="2800">
                        <a:solidFill>
                          <a:schemeClr val="tx1"/>
                        </a:solidFill>
                        <a:effectLst/>
                        <a:latin typeface="Calibri"/>
                        <a:ea typeface="SimSun"/>
                        <a:cs typeface="Arial"/>
                      </a:endParaRPr>
                    </a:p>
                  </a:txBody>
                  <a:tcPr marL="73025" marR="73025" marT="27305" marB="27305">
                    <a:solidFill>
                      <a:schemeClr val="accent5">
                        <a:lumMod val="60000"/>
                        <a:lumOff val="40000"/>
                      </a:schemeClr>
                    </a:solidFill>
                  </a:tcPr>
                </a:tc>
              </a:tr>
              <a:tr h="1232551">
                <a:tc>
                  <a:txBody>
                    <a:bodyPr/>
                    <a:lstStyle/>
                    <a:p>
                      <a:pPr algn="l">
                        <a:lnSpc>
                          <a:spcPct val="115000"/>
                        </a:lnSpc>
                        <a:spcAft>
                          <a:spcPts val="0"/>
                        </a:spcAft>
                      </a:pPr>
                      <a:r>
                        <a:rPr lang="en-US" sz="2800" dirty="0">
                          <a:solidFill>
                            <a:schemeClr val="tx1"/>
                          </a:solidFill>
                          <a:effectLst/>
                          <a:latin typeface="Calibri"/>
                          <a:ea typeface="SimSun"/>
                          <a:cs typeface="Arial"/>
                        </a:rPr>
                        <a:t>I prefer to work on tasks like the </a:t>
                      </a:r>
                      <a:r>
                        <a:rPr lang="en-US" sz="2800" dirty="0" smtClean="0">
                          <a:solidFill>
                            <a:schemeClr val="tx1"/>
                          </a:solidFill>
                          <a:effectLst/>
                          <a:latin typeface="+mn-lt"/>
                          <a:ea typeface="SimSun"/>
                          <a:cs typeface="Arial"/>
                        </a:rPr>
                        <a:t>paddock</a:t>
                      </a:r>
                      <a:r>
                        <a:rPr lang="en-US" sz="2800" dirty="0" smtClean="0">
                          <a:solidFill>
                            <a:schemeClr val="tx1"/>
                          </a:solidFill>
                          <a:effectLst/>
                          <a:latin typeface="Calibri"/>
                          <a:ea typeface="SimSun"/>
                          <a:cs typeface="Arial"/>
                        </a:rPr>
                        <a:t> </a:t>
                      </a:r>
                      <a:r>
                        <a:rPr lang="en-US" sz="2800" dirty="0">
                          <a:solidFill>
                            <a:schemeClr val="tx1"/>
                          </a:solidFill>
                          <a:effectLst/>
                          <a:latin typeface="Calibri"/>
                          <a:ea typeface="SimSun"/>
                          <a:cs typeface="Arial"/>
                        </a:rPr>
                        <a:t>question with other students</a:t>
                      </a:r>
                      <a:endParaRPr lang="en-AU" sz="28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54%</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a:solidFill>
                            <a:schemeClr val="tx1"/>
                          </a:solidFill>
                          <a:effectLst/>
                          <a:latin typeface="Calibri"/>
                          <a:ea typeface="SimSun"/>
                          <a:cs typeface="Arial"/>
                        </a:rPr>
                        <a:t>58%</a:t>
                      </a:r>
                      <a:endParaRPr lang="en-AU" sz="28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1232551">
                <a:tc>
                  <a:txBody>
                    <a:bodyPr/>
                    <a:lstStyle/>
                    <a:p>
                      <a:pPr algn="l">
                        <a:lnSpc>
                          <a:spcPct val="115000"/>
                        </a:lnSpc>
                        <a:spcAft>
                          <a:spcPts val="0"/>
                        </a:spcAft>
                      </a:pPr>
                      <a:r>
                        <a:rPr lang="en-US" sz="2800" dirty="0">
                          <a:solidFill>
                            <a:schemeClr val="tx1"/>
                          </a:solidFill>
                          <a:effectLst/>
                          <a:latin typeface="Calibri"/>
                          <a:ea typeface="SimSun"/>
                          <a:cs typeface="Arial"/>
                        </a:rPr>
                        <a:t>I prefer to be told what to do by the teacher</a:t>
                      </a:r>
                      <a:endParaRPr lang="en-AU" sz="2800" dirty="0">
                        <a:solidFill>
                          <a:schemeClr val="tx1"/>
                        </a:solidFill>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15%</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a:solidFill>
                            <a:schemeClr val="tx1"/>
                          </a:solidFill>
                          <a:effectLst/>
                          <a:latin typeface="Calibri"/>
                          <a:ea typeface="SimSun"/>
                          <a:cs typeface="Arial"/>
                        </a:rPr>
                        <a:t>11%</a:t>
                      </a:r>
                      <a:endParaRPr lang="en-AU" sz="280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r h="750294">
                <a:tc>
                  <a:txBody>
                    <a:bodyPr/>
                    <a:lstStyle/>
                    <a:p>
                      <a:pPr algn="l">
                        <a:lnSpc>
                          <a:spcPct val="115000"/>
                        </a:lnSpc>
                        <a:spcAft>
                          <a:spcPts val="0"/>
                        </a:spcAft>
                      </a:pPr>
                      <a:endParaRPr lang="en-AU" sz="2800" dirty="0">
                        <a:effectLst/>
                        <a:latin typeface="Calibri"/>
                        <a:ea typeface="SimSun"/>
                        <a:cs typeface="Arial"/>
                      </a:endParaRPr>
                    </a:p>
                  </a:txBody>
                  <a:tcPr marL="73025" marR="73025" marT="27305" marB="27305" anchor="ctr"/>
                </a:tc>
                <a:tc>
                  <a:txBody>
                    <a:bodyPr/>
                    <a:lstStyle/>
                    <a:p>
                      <a:pPr algn="ctr">
                        <a:lnSpc>
                          <a:spcPct val="115000"/>
                        </a:lnSpc>
                        <a:spcAft>
                          <a:spcPts val="0"/>
                        </a:spcAft>
                      </a:pPr>
                      <a:r>
                        <a:rPr lang="en-US" sz="2800" dirty="0">
                          <a:solidFill>
                            <a:schemeClr val="tx1"/>
                          </a:solidFill>
                          <a:effectLst/>
                          <a:latin typeface="Calibri"/>
                          <a:ea typeface="SimSun"/>
                          <a:cs typeface="Arial"/>
                        </a:rPr>
                        <a:t>100%</a:t>
                      </a:r>
                      <a:endParaRPr lang="en-AU" sz="2800" dirty="0">
                        <a:solidFill>
                          <a:schemeClr val="tx1"/>
                        </a:solidFill>
                        <a:effectLst/>
                        <a:latin typeface="Calibri"/>
                        <a:ea typeface="SimSun"/>
                        <a:cs typeface="Arial"/>
                      </a:endParaRPr>
                    </a:p>
                  </a:txBody>
                  <a:tcPr marL="73025" marR="73025" marT="27305" marB="27305" anchor="ctr">
                    <a:solidFill>
                      <a:schemeClr val="accent2">
                        <a:lumMod val="60000"/>
                        <a:lumOff val="40000"/>
                      </a:schemeClr>
                    </a:solidFill>
                  </a:tcPr>
                </a:tc>
                <a:tc>
                  <a:txBody>
                    <a:bodyPr/>
                    <a:lstStyle/>
                    <a:p>
                      <a:pPr algn="ctr">
                        <a:lnSpc>
                          <a:spcPct val="115000"/>
                        </a:lnSpc>
                        <a:spcAft>
                          <a:spcPts val="0"/>
                        </a:spcAft>
                      </a:pPr>
                      <a:r>
                        <a:rPr lang="en-US" sz="2800" dirty="0">
                          <a:solidFill>
                            <a:schemeClr val="tx1"/>
                          </a:solidFill>
                          <a:effectLst/>
                          <a:latin typeface="Calibri"/>
                          <a:ea typeface="SimSun"/>
                          <a:cs typeface="Arial"/>
                        </a:rPr>
                        <a:t>100%</a:t>
                      </a:r>
                      <a:endParaRPr lang="en-AU" sz="2800" dirty="0">
                        <a:solidFill>
                          <a:schemeClr val="tx1"/>
                        </a:solidFill>
                        <a:effectLst/>
                        <a:latin typeface="Calibri"/>
                        <a:ea typeface="SimSun"/>
                        <a:cs typeface="Arial"/>
                      </a:endParaRPr>
                    </a:p>
                  </a:txBody>
                  <a:tcPr marL="73025" marR="73025" marT="27305" marB="27305" anchor="ctr">
                    <a:solidFill>
                      <a:schemeClr val="accent5">
                        <a:lumMod val="60000"/>
                        <a:lumOff val="40000"/>
                      </a:schemeClr>
                    </a:solid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5003372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79388" y="85725"/>
            <a:ext cx="8229600" cy="1143000"/>
          </a:xfrm>
        </p:spPr>
        <p:txBody>
          <a:bodyPr/>
          <a:lstStyle/>
          <a:p>
            <a:pPr algn="l" eaLnBrk="1" hangingPunct="1"/>
            <a:r>
              <a:rPr lang="en-AU" b="1" smtClean="0"/>
              <a:t>An illustrative lesson</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5362548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AU" smtClean="0"/>
              <a:t>MAT june 2013</a:t>
            </a:r>
            <a:endParaRPr lang="en-AU"/>
          </a:p>
        </p:txBody>
      </p:sp>
      <p:pic>
        <p:nvPicPr>
          <p:cNvPr id="3" name="Picture 2"/>
          <p:cNvPicPr/>
          <p:nvPr/>
        </p:nvPicPr>
        <p:blipFill>
          <a:blip r:embed="rId2" cstate="print"/>
          <a:srcRect l="-254" t="17021" b="6028"/>
          <a:stretch>
            <a:fillRect/>
          </a:stretch>
        </p:blipFill>
        <p:spPr bwMode="auto">
          <a:xfrm>
            <a:off x="539552" y="404664"/>
            <a:ext cx="8136904" cy="5832648"/>
          </a:xfrm>
          <a:prstGeom prst="rect">
            <a:avLst/>
          </a:prstGeom>
          <a:noFill/>
          <a:ln w="9525">
            <a:noFill/>
            <a:miter lim="800000"/>
            <a:headEnd/>
            <a:tailEnd/>
          </a:ln>
        </p:spPr>
      </p:pic>
    </p:spTree>
    <p:extLst>
      <p:ext uri="{BB962C8B-B14F-4D97-AF65-F5344CB8AC3E}">
        <p14:creationId xmlns:p14="http://schemas.microsoft.com/office/powerpoint/2010/main" val="5918436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Year </a:t>
            </a:r>
            <a:r>
              <a:rPr lang="en-AU" b="1" dirty="0" smtClean="0"/>
              <a:t>5</a:t>
            </a:r>
            <a:endParaRPr lang="en-AU" dirty="0"/>
          </a:p>
        </p:txBody>
      </p:sp>
      <p:sp>
        <p:nvSpPr>
          <p:cNvPr id="3" name="Content Placeholder 2"/>
          <p:cNvSpPr>
            <a:spLocks noGrp="1"/>
          </p:cNvSpPr>
          <p:nvPr>
            <p:ph idx="1"/>
          </p:nvPr>
        </p:nvSpPr>
        <p:spPr/>
        <p:txBody>
          <a:bodyPr>
            <a:normAutofit fontScale="92500" lnSpcReduction="10000"/>
          </a:bodyPr>
          <a:lstStyle/>
          <a:p>
            <a:r>
              <a:rPr lang="en-AU" b="1" dirty="0" smtClean="0"/>
              <a:t>Money </a:t>
            </a:r>
            <a:r>
              <a:rPr lang="en-AU" b="1" dirty="0"/>
              <a:t>and financial mathematics</a:t>
            </a:r>
          </a:p>
          <a:p>
            <a:r>
              <a:rPr lang="en-AU" dirty="0"/>
              <a:t>Create simple financial plans </a:t>
            </a:r>
            <a:r>
              <a:rPr lang="en-AU" u="sng" dirty="0">
                <a:hlinkClick r:id="rId2" tooltip="View additional details of ACMNA106"/>
              </a:rPr>
              <a:t>(ACMNA106)</a:t>
            </a:r>
            <a:endParaRPr lang="en-AU" dirty="0"/>
          </a:p>
          <a:p>
            <a:r>
              <a:rPr lang="en-AU" b="1" dirty="0"/>
              <a:t>Number and place value</a:t>
            </a:r>
          </a:p>
          <a:p>
            <a:r>
              <a:rPr lang="en-AU" dirty="0"/>
              <a:t>Use estimation and rounding to check the reasonableness of answers to calculations </a:t>
            </a:r>
            <a:r>
              <a:rPr lang="en-AU" u="sng" dirty="0">
                <a:hlinkClick r:id="rId3" tooltip="View additional details of ACMNA099"/>
              </a:rPr>
              <a:t>(ACMNA099)</a:t>
            </a:r>
            <a:endParaRPr lang="en-AU" dirty="0"/>
          </a:p>
          <a:p>
            <a:r>
              <a:rPr lang="en-AU" dirty="0"/>
              <a:t>Use efficient mental and written strategies and apply appropriate digital technologies to solve problems </a:t>
            </a:r>
            <a:r>
              <a:rPr lang="en-AU" u="sng" dirty="0">
                <a:hlinkClick r:id="rId4" tooltip="View additional details of ACMNA291"/>
              </a:rPr>
              <a:t>(ACMNA291)</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1398643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Year </a:t>
            </a:r>
            <a:r>
              <a:rPr lang="en-AU" b="1" dirty="0" smtClean="0"/>
              <a:t>6</a:t>
            </a:r>
            <a:endParaRPr lang="en-AU" dirty="0"/>
          </a:p>
        </p:txBody>
      </p:sp>
      <p:sp>
        <p:nvSpPr>
          <p:cNvPr id="3" name="Content Placeholder 2"/>
          <p:cNvSpPr>
            <a:spLocks noGrp="1"/>
          </p:cNvSpPr>
          <p:nvPr>
            <p:ph idx="1"/>
          </p:nvPr>
        </p:nvSpPr>
        <p:spPr/>
        <p:txBody>
          <a:bodyPr>
            <a:normAutofit lnSpcReduction="10000"/>
          </a:bodyPr>
          <a:lstStyle/>
          <a:p>
            <a:r>
              <a:rPr lang="en-AU" b="1" dirty="0" smtClean="0"/>
              <a:t>Money </a:t>
            </a:r>
            <a:r>
              <a:rPr lang="en-AU" b="1" dirty="0"/>
              <a:t>and financial mathematics</a:t>
            </a:r>
          </a:p>
          <a:p>
            <a:r>
              <a:rPr lang="en-AU" dirty="0"/>
              <a:t>Investigate and calculate percentage discounts of 10%, 25% and 50% on sale items, with and without digital technologies </a:t>
            </a:r>
            <a:r>
              <a:rPr lang="en-AU" u="sng" dirty="0">
                <a:hlinkClick r:id="rId2" tooltip="View additional details of ACMNA132"/>
              </a:rPr>
              <a:t>(ACMNA132)</a:t>
            </a:r>
            <a:endParaRPr lang="en-AU" dirty="0"/>
          </a:p>
          <a:p>
            <a:r>
              <a:rPr lang="en-AU" b="1" dirty="0"/>
              <a:t>Number and place value</a:t>
            </a:r>
          </a:p>
          <a:p>
            <a:r>
              <a:rPr lang="en-AU" dirty="0"/>
              <a:t>Select and apply efficient mental and written strategies and appropriate digital technologies to solve problems involving all four operations with whole numbers </a:t>
            </a:r>
            <a:r>
              <a:rPr lang="en-AU" u="sng" dirty="0">
                <a:hlinkClick r:id="rId3" tooltip="View additional details of ACMNA123"/>
              </a:rPr>
              <a:t>(ACMNA123)</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7185123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is this represented in the AC?</a:t>
            </a:r>
            <a:endParaRPr lang="en-US" dirty="0"/>
          </a:p>
        </p:txBody>
      </p:sp>
      <p:pic>
        <p:nvPicPr>
          <p:cNvPr id="4" name="Picture 2"/>
          <p:cNvPicPr>
            <a:picLocks noGrp="1" noChangeAspect="1" noChangeArrowheads="1"/>
          </p:cNvPicPr>
          <p:nvPr>
            <p:ph idx="1"/>
          </p:nvPr>
        </p:nvPicPr>
        <p:blipFill>
          <a:blip r:embed="rId2" cstate="print"/>
          <a:srcRect/>
          <a:stretch>
            <a:fillRect/>
          </a:stretch>
        </p:blipFill>
        <p:spPr>
          <a:xfrm>
            <a:off x="467544" y="1219777"/>
            <a:ext cx="8754558" cy="5638223"/>
          </a:xfrm>
        </p:spPr>
      </p:pic>
      <p:sp>
        <p:nvSpPr>
          <p:cNvPr id="5" name="Footer Placeholder 4"/>
          <p:cNvSpPr>
            <a:spLocks noGrp="1"/>
          </p:cNvSpPr>
          <p:nvPr>
            <p:ph type="ftr" sz="quarter" idx="4294967295"/>
          </p:nvPr>
        </p:nvSpPr>
        <p:spPr>
          <a:xfrm>
            <a:off x="3124200" y="6356350"/>
            <a:ext cx="2895600" cy="365125"/>
          </a:xfrm>
          <a:prstGeom prst="rect">
            <a:avLst/>
          </a:prstGeom>
        </p:spPr>
        <p:txBody>
          <a:bodyPr/>
          <a:lstStyle/>
          <a:p>
            <a:r>
              <a:rPr lang="en-AU" smtClean="0"/>
              <a:t>MAT june 2013</a:t>
            </a:r>
            <a:endParaRPr lang="en-AU"/>
          </a:p>
        </p:txBody>
      </p:sp>
    </p:spTree>
    <p:extLst>
      <p:ext uri="{BB962C8B-B14F-4D97-AF65-F5344CB8AC3E}">
        <p14:creationId xmlns:p14="http://schemas.microsoft.com/office/powerpoint/2010/main" val="13766215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dirty="0"/>
              <a:t>At year 5</a:t>
            </a:r>
            <a:r>
              <a:rPr lang="en-AU" b="1" dirty="0" smtClean="0"/>
              <a:t>:</a:t>
            </a:r>
            <a:endParaRPr lang="en-AU" dirty="0"/>
          </a:p>
        </p:txBody>
      </p:sp>
      <p:sp>
        <p:nvSpPr>
          <p:cNvPr id="3" name="Content Placeholder 2"/>
          <p:cNvSpPr>
            <a:spLocks noGrp="1"/>
          </p:cNvSpPr>
          <p:nvPr>
            <p:ph idx="1"/>
          </p:nvPr>
        </p:nvSpPr>
        <p:spPr/>
        <p:txBody>
          <a:bodyPr>
            <a:normAutofit fontScale="92500" lnSpcReduction="20000"/>
          </a:bodyPr>
          <a:lstStyle/>
          <a:p>
            <a:endParaRPr lang="en-AU" dirty="0"/>
          </a:p>
          <a:p>
            <a:r>
              <a:rPr lang="en-AU" i="1" dirty="0" smtClean="0"/>
              <a:t>Understanding</a:t>
            </a:r>
            <a:r>
              <a:rPr lang="en-AU" dirty="0" smtClean="0"/>
              <a:t> </a:t>
            </a:r>
            <a:r>
              <a:rPr lang="en-AU" dirty="0"/>
              <a:t>includes making connections between representations …</a:t>
            </a:r>
          </a:p>
          <a:p>
            <a:r>
              <a:rPr lang="en-AU" i="1" dirty="0"/>
              <a:t>Fluency</a:t>
            </a:r>
            <a:r>
              <a:rPr lang="en-AU" dirty="0"/>
              <a:t> includes … using estimation to check the reasonableness of answers to calculations </a:t>
            </a:r>
          </a:p>
          <a:p>
            <a:r>
              <a:rPr lang="en-AU" i="1" dirty="0"/>
              <a:t>Problem Solving</a:t>
            </a:r>
            <a:r>
              <a:rPr lang="en-AU" dirty="0"/>
              <a:t> includes formulating and solving authentic problems using whole numbers and creating financial plans </a:t>
            </a:r>
          </a:p>
          <a:p>
            <a:r>
              <a:rPr lang="en-AU" i="1" dirty="0"/>
              <a:t>Reasoning</a:t>
            </a:r>
            <a:r>
              <a:rPr lang="en-AU" dirty="0"/>
              <a:t> includes investigating strategies to perform calculations …</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6733241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b="1" i="1" dirty="0"/>
              <a:t>At year 6</a:t>
            </a:r>
            <a:r>
              <a:rPr lang="en-AU" b="1" i="1" dirty="0" smtClean="0"/>
              <a:t>:</a:t>
            </a:r>
            <a:endParaRPr lang="en-AU" dirty="0"/>
          </a:p>
        </p:txBody>
      </p:sp>
      <p:sp>
        <p:nvSpPr>
          <p:cNvPr id="3" name="Content Placeholder 2"/>
          <p:cNvSpPr>
            <a:spLocks noGrp="1"/>
          </p:cNvSpPr>
          <p:nvPr>
            <p:ph idx="1"/>
          </p:nvPr>
        </p:nvSpPr>
        <p:spPr/>
        <p:txBody>
          <a:bodyPr>
            <a:normAutofit/>
          </a:bodyPr>
          <a:lstStyle/>
          <a:p>
            <a:r>
              <a:rPr lang="en-AU" i="1" dirty="0" smtClean="0"/>
              <a:t>Understanding</a:t>
            </a:r>
            <a:r>
              <a:rPr lang="en-AU" dirty="0" smtClean="0"/>
              <a:t> </a:t>
            </a:r>
            <a:r>
              <a:rPr lang="en-AU" dirty="0"/>
              <a:t>includes … making reasonable estimations</a:t>
            </a:r>
          </a:p>
          <a:p>
            <a:r>
              <a:rPr lang="en-AU" i="1" dirty="0"/>
              <a:t>Fluency</a:t>
            </a:r>
            <a:r>
              <a:rPr lang="en-AU" dirty="0"/>
              <a:t> includes … calculating simple percentages</a:t>
            </a:r>
          </a:p>
          <a:p>
            <a:r>
              <a:rPr lang="en-AU" i="1" dirty="0"/>
              <a:t>Problem Solving</a:t>
            </a:r>
            <a:r>
              <a:rPr lang="en-AU" dirty="0"/>
              <a:t> includes formulating and solving authentic problems </a:t>
            </a:r>
          </a:p>
          <a:p>
            <a:r>
              <a:rPr lang="en-AU" i="1" dirty="0"/>
              <a:t>Reasoning</a:t>
            </a:r>
            <a:r>
              <a:rPr lang="en-AU" dirty="0"/>
              <a:t> includes explaining mental strategies for performing calculations, </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42364632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63" y="185738"/>
            <a:ext cx="8229600" cy="1143000"/>
          </a:xfrm>
        </p:spPr>
        <p:txBody>
          <a:bodyPr>
            <a:normAutofit fontScale="90000"/>
          </a:bodyPr>
          <a:lstStyle/>
          <a:p>
            <a:pPr algn="l" eaLnBrk="1" hangingPunct="1">
              <a:defRPr/>
            </a:pPr>
            <a:r>
              <a:rPr lang="en-AU" b="1" dirty="0" smtClean="0"/>
              <a:t>In preparation for the lesson, </a:t>
            </a:r>
            <a:br>
              <a:rPr lang="en-AU" b="1" dirty="0" smtClean="0"/>
            </a:br>
            <a:r>
              <a:rPr lang="en-AU" b="1" dirty="0" smtClean="0"/>
              <a:t>please read the rubric</a:t>
            </a:r>
            <a:endParaRPr lang="en-AU" b="1" dirty="0"/>
          </a:p>
        </p:txBody>
      </p:sp>
      <p:sp>
        <p:nvSpPr>
          <p:cNvPr id="33795" name="Content Placeholder 2"/>
          <p:cNvSpPr>
            <a:spLocks noGrp="1"/>
          </p:cNvSpPr>
          <p:nvPr>
            <p:ph idx="1"/>
          </p:nvPr>
        </p:nvSpPr>
        <p:spPr>
          <a:xfrm>
            <a:off x="468313" y="1916113"/>
            <a:ext cx="8229600" cy="4525962"/>
          </a:xfrm>
        </p:spPr>
        <p:txBody>
          <a:bodyPr/>
          <a:lstStyle/>
          <a:p>
            <a:pPr eaLnBrk="1" hangingPunct="1"/>
            <a:r>
              <a:rPr lang="en-AU" smtClean="0"/>
              <a:t>I will ask you to self assess</a:t>
            </a:r>
          </a:p>
          <a:p>
            <a:pPr eaLnBrk="1" hangingPunct="1"/>
            <a:r>
              <a:rPr lang="en-AU" smtClean="0"/>
              <a:t>Hint: Write neatly</a:t>
            </a:r>
          </a:p>
        </p:txBody>
      </p:sp>
      <p:sp>
        <p:nvSpPr>
          <p:cNvPr id="3" name="Footer Placeholder 2"/>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40672315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ounded Rectangle 3"/>
          <p:cNvSpPr>
            <a:spLocks/>
          </p:cNvSpPr>
          <p:nvPr/>
        </p:nvSpPr>
        <p:spPr bwMode="auto">
          <a:xfrm>
            <a:off x="1371600" y="1795463"/>
            <a:ext cx="6400800" cy="3267075"/>
          </a:xfrm>
          <a:prstGeom prst="roundRect">
            <a:avLst>
              <a:gd name="adj" fmla="val 16667"/>
            </a:avLst>
          </a:prstGeom>
          <a:solidFill>
            <a:srgbClr val="FFFFFF"/>
          </a:solidFill>
          <a:ln w="28575" algn="ctr">
            <a:solidFill>
              <a:schemeClr val="tx2"/>
            </a:solidFill>
            <a:round/>
            <a:headEnd/>
            <a:tailEnd/>
          </a:ln>
        </p:spPr>
        <p:txBody>
          <a:bodyPr anchor="ctr"/>
          <a:lstStyle/>
          <a:p>
            <a:pPr indent="233363" algn="just"/>
            <a:r>
              <a:rPr lang="en-AU" sz="1200">
                <a:latin typeface="Times New Roman" pitchFamily="18" charset="0"/>
                <a:ea typeface="Times New Roman" pitchFamily="18" charset="0"/>
                <a:cs typeface="Arial Unicode MS" pitchFamily="34" charset="-128"/>
              </a:rPr>
              <a:t> </a:t>
            </a:r>
          </a:p>
          <a:p>
            <a:pPr indent="233363" algn="just"/>
            <a:r>
              <a:rPr lang="en-AU" sz="1200">
                <a:latin typeface="Times New Roman" pitchFamily="18" charset="0"/>
                <a:ea typeface="Times New Roman" pitchFamily="18" charset="0"/>
                <a:cs typeface="Arial Unicode MS" pitchFamily="34" charset="-128"/>
              </a:rPr>
              <a:t> </a:t>
            </a:r>
          </a:p>
          <a:p>
            <a:pPr indent="233363" algn="just">
              <a:spcBef>
                <a:spcPts val="600"/>
              </a:spcBef>
              <a:spcAft>
                <a:spcPts val="600"/>
              </a:spcAft>
            </a:pPr>
            <a:r>
              <a:rPr lang="en-AU" sz="1200">
                <a:solidFill>
                  <a:srgbClr val="000000"/>
                </a:solidFill>
                <a:ea typeface="Times New Roman" pitchFamily="18" charset="0"/>
                <a:cs typeface="Arial Unicode MS" pitchFamily="34" charset="-128"/>
              </a:rPr>
              <a:t> </a:t>
            </a:r>
            <a:endParaRPr lang="en-AU" sz="1000">
              <a:latin typeface="Times New Roman" pitchFamily="18" charset="0"/>
              <a:ea typeface="Times New Roman" pitchFamily="18" charset="0"/>
              <a:cs typeface="Arial Unicode MS" pitchFamily="34" charset="-128"/>
            </a:endParaRPr>
          </a:p>
          <a:p>
            <a:pPr indent="233363" algn="just">
              <a:spcBef>
                <a:spcPts val="600"/>
              </a:spcBef>
              <a:spcAft>
                <a:spcPts val="600"/>
              </a:spcAft>
            </a:pPr>
            <a:r>
              <a:rPr lang="en-AU" sz="1200">
                <a:solidFill>
                  <a:srgbClr val="000000"/>
                </a:solidFill>
                <a:ea typeface="Times New Roman" pitchFamily="18" charset="0"/>
                <a:cs typeface="Arial Unicode MS" pitchFamily="34" charset="-128"/>
              </a:rPr>
              <a:t> </a:t>
            </a:r>
            <a:endParaRPr lang="en-AU" sz="1000">
              <a:latin typeface="Times New Roman" pitchFamily="18" charset="0"/>
              <a:ea typeface="Times New Roman" pitchFamily="18" charset="0"/>
              <a:cs typeface="Arial Unicode MS" pitchFamily="34" charset="-128"/>
            </a:endParaRPr>
          </a:p>
        </p:txBody>
      </p:sp>
      <p:sp>
        <p:nvSpPr>
          <p:cNvPr id="5" name="Rectangle 4"/>
          <p:cNvSpPr/>
          <p:nvPr/>
        </p:nvSpPr>
        <p:spPr>
          <a:xfrm rot="21303420">
            <a:off x="5183188" y="2127250"/>
            <a:ext cx="2298700" cy="2578100"/>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ctr">
              <a:spcAft>
                <a:spcPts val="1000"/>
              </a:spcAft>
              <a:defRPr/>
            </a:pPr>
            <a:r>
              <a:rPr lang="en-AU">
                <a:solidFill>
                  <a:srgbClr val="FF0000"/>
                </a:solidFill>
                <a:latin typeface="Goudy Stout" pitchFamily="18" charset="0"/>
                <a:ea typeface="Dotum" pitchFamily="34" charset="-127"/>
                <a:cs typeface="Arial" charset="0"/>
              </a:rPr>
              <a:t>Special offer</a:t>
            </a:r>
            <a:endParaRPr lang="en-AU" sz="1400">
              <a:solidFill>
                <a:srgbClr val="000000"/>
              </a:solidFill>
              <a:latin typeface="Times New Roman" pitchFamily="18" charset="0"/>
              <a:ea typeface="Dotum" pitchFamily="34" charset="-127"/>
              <a:cs typeface="Arial" charset="0"/>
            </a:endParaRPr>
          </a:p>
          <a:p>
            <a:pPr algn="ctr">
              <a:spcAft>
                <a:spcPts val="600"/>
              </a:spcAft>
              <a:defRPr/>
            </a:pPr>
            <a:r>
              <a:rPr lang="en-AU" sz="1400">
                <a:solidFill>
                  <a:srgbClr val="FF0000"/>
                </a:solidFill>
                <a:ea typeface="Dotum" pitchFamily="34" charset="-127"/>
                <a:cs typeface="Arial" charset="0"/>
              </a:rPr>
              <a:t>THREE PAIRS FOR THE PRICE OF TWO</a:t>
            </a:r>
            <a:endParaRPr lang="en-AU" sz="1400">
              <a:solidFill>
                <a:srgbClr val="000000"/>
              </a:solidFill>
              <a:latin typeface="Times New Roman" pitchFamily="18" charset="0"/>
              <a:ea typeface="Dotum" pitchFamily="34" charset="-127"/>
              <a:cs typeface="Arial" charset="0"/>
            </a:endParaRPr>
          </a:p>
          <a:p>
            <a:pPr algn="ctr">
              <a:spcAft>
                <a:spcPts val="1000"/>
              </a:spcAft>
              <a:defRPr/>
            </a:pPr>
            <a:r>
              <a:rPr lang="en-AU" sz="900">
                <a:solidFill>
                  <a:srgbClr val="FF0000"/>
                </a:solidFill>
                <a:ea typeface="Dotum" pitchFamily="34" charset="-127"/>
                <a:cs typeface="Arial" charset="0"/>
              </a:rPr>
              <a:t>The free pair is the cheapest one</a:t>
            </a:r>
            <a:endParaRPr lang="en-AU" sz="1400">
              <a:solidFill>
                <a:srgbClr val="000000"/>
              </a:solidFill>
              <a:latin typeface="Times New Roman" pitchFamily="18" charset="0"/>
              <a:ea typeface="Dotum" pitchFamily="34" charset="-127"/>
              <a:cs typeface="Arial" charset="0"/>
            </a:endParaRPr>
          </a:p>
        </p:txBody>
      </p:sp>
      <p:sp>
        <p:nvSpPr>
          <p:cNvPr id="34820" name="Rounded Rectangle 5"/>
          <p:cNvSpPr>
            <a:spLocks/>
          </p:cNvSpPr>
          <p:nvPr/>
        </p:nvSpPr>
        <p:spPr bwMode="auto">
          <a:xfrm>
            <a:off x="395288" y="1193800"/>
            <a:ext cx="8329612" cy="5214938"/>
          </a:xfrm>
          <a:prstGeom prst="roundRect">
            <a:avLst>
              <a:gd name="adj" fmla="val 16667"/>
            </a:avLst>
          </a:prstGeom>
          <a:solidFill>
            <a:srgbClr val="FFFFFF"/>
          </a:solidFill>
          <a:ln w="28575" algn="ctr">
            <a:solidFill>
              <a:schemeClr val="tx2"/>
            </a:solidFill>
            <a:round/>
            <a:headEnd/>
            <a:tailEnd/>
          </a:ln>
        </p:spPr>
        <p:txBody>
          <a:bodyPr anchor="ctr"/>
          <a:lstStyle/>
          <a:p>
            <a:pPr indent="233363" algn="just"/>
            <a:r>
              <a:rPr lang="en-AU" sz="1200">
                <a:latin typeface="Times New Roman" pitchFamily="18" charset="0"/>
                <a:ea typeface="Times New Roman" pitchFamily="18" charset="0"/>
                <a:cs typeface="Arial Unicode MS" pitchFamily="34" charset="-128"/>
              </a:rPr>
              <a:t> </a:t>
            </a:r>
          </a:p>
          <a:p>
            <a:pPr indent="233363" algn="just"/>
            <a:r>
              <a:rPr lang="en-AU" sz="1200">
                <a:latin typeface="Times New Roman" pitchFamily="18" charset="0"/>
                <a:ea typeface="Times New Roman" pitchFamily="18" charset="0"/>
                <a:cs typeface="Arial Unicode MS" pitchFamily="34" charset="-128"/>
              </a:rPr>
              <a:t> </a:t>
            </a:r>
          </a:p>
          <a:p>
            <a:pPr indent="233363" algn="just">
              <a:spcBef>
                <a:spcPts val="600"/>
              </a:spcBef>
              <a:spcAft>
                <a:spcPts val="600"/>
              </a:spcAft>
            </a:pPr>
            <a:r>
              <a:rPr lang="en-AU" sz="1200">
                <a:solidFill>
                  <a:srgbClr val="000000"/>
                </a:solidFill>
                <a:ea typeface="Times New Roman" pitchFamily="18" charset="0"/>
                <a:cs typeface="Arial Unicode MS" pitchFamily="34" charset="-128"/>
              </a:rPr>
              <a:t> </a:t>
            </a:r>
            <a:endParaRPr lang="en-AU" sz="1000">
              <a:latin typeface="Times New Roman" pitchFamily="18" charset="0"/>
              <a:ea typeface="Times New Roman" pitchFamily="18" charset="0"/>
              <a:cs typeface="Arial Unicode MS" pitchFamily="34" charset="-128"/>
            </a:endParaRPr>
          </a:p>
          <a:p>
            <a:pPr indent="233363" algn="just">
              <a:spcBef>
                <a:spcPts val="600"/>
              </a:spcBef>
              <a:spcAft>
                <a:spcPts val="600"/>
              </a:spcAft>
            </a:pPr>
            <a:r>
              <a:rPr lang="en-AU" sz="1200">
                <a:solidFill>
                  <a:srgbClr val="000000"/>
                </a:solidFill>
                <a:ea typeface="Times New Roman" pitchFamily="18" charset="0"/>
                <a:cs typeface="Arial Unicode MS" pitchFamily="34" charset="-128"/>
              </a:rPr>
              <a:t> </a:t>
            </a:r>
            <a:endParaRPr lang="en-AU" sz="1000">
              <a:latin typeface="Times New Roman" pitchFamily="18" charset="0"/>
              <a:ea typeface="Times New Roman" pitchFamily="18" charset="0"/>
              <a:cs typeface="Arial Unicode MS" pitchFamily="34" charset="-128"/>
            </a:endParaRPr>
          </a:p>
        </p:txBody>
      </p:sp>
      <p:sp>
        <p:nvSpPr>
          <p:cNvPr id="7" name="Rectangle 6"/>
          <p:cNvSpPr/>
          <p:nvPr/>
        </p:nvSpPr>
        <p:spPr>
          <a:xfrm rot="21303420">
            <a:off x="5888038" y="1663700"/>
            <a:ext cx="2693987" cy="3975100"/>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ctr">
              <a:spcAft>
                <a:spcPts val="1000"/>
              </a:spcAft>
              <a:defRPr/>
            </a:pPr>
            <a:r>
              <a:rPr lang="en-AU" sz="2400">
                <a:solidFill>
                  <a:srgbClr val="FF0000"/>
                </a:solidFill>
                <a:latin typeface="Goudy Stout" pitchFamily="18" charset="0"/>
                <a:ea typeface="Dotum" pitchFamily="34" charset="-127"/>
                <a:cs typeface="Arial" charset="0"/>
              </a:rPr>
              <a:t>Special offer</a:t>
            </a:r>
            <a:endParaRPr lang="en-AU">
              <a:solidFill>
                <a:srgbClr val="000000"/>
              </a:solidFill>
              <a:latin typeface="Times New Roman" pitchFamily="18" charset="0"/>
              <a:ea typeface="Dotum" pitchFamily="34" charset="-127"/>
              <a:cs typeface="Arial" charset="0"/>
            </a:endParaRPr>
          </a:p>
          <a:p>
            <a:pPr algn="ctr">
              <a:spcAft>
                <a:spcPts val="600"/>
              </a:spcAft>
              <a:defRPr/>
            </a:pPr>
            <a:r>
              <a:rPr lang="en-AU">
                <a:solidFill>
                  <a:srgbClr val="FF0000"/>
                </a:solidFill>
                <a:ea typeface="Dotum" pitchFamily="34" charset="-127"/>
                <a:cs typeface="Arial" charset="0"/>
              </a:rPr>
              <a:t>THREE PAIRS FOR THE PRICE OF TWO</a:t>
            </a:r>
            <a:endParaRPr lang="en-AU">
              <a:solidFill>
                <a:srgbClr val="000000"/>
              </a:solidFill>
              <a:latin typeface="Times New Roman" pitchFamily="18" charset="0"/>
              <a:ea typeface="Dotum" pitchFamily="34" charset="-127"/>
              <a:cs typeface="Arial" charset="0"/>
            </a:endParaRPr>
          </a:p>
          <a:p>
            <a:pPr algn="ctr">
              <a:spcAft>
                <a:spcPts val="1000"/>
              </a:spcAft>
              <a:defRPr/>
            </a:pPr>
            <a:r>
              <a:rPr lang="en-AU" sz="1000">
                <a:solidFill>
                  <a:srgbClr val="FF0000"/>
                </a:solidFill>
                <a:ea typeface="Dotum" pitchFamily="34" charset="-127"/>
                <a:cs typeface="Arial" charset="0"/>
              </a:rPr>
              <a:t>The free pair is the cheapest one</a:t>
            </a:r>
          </a:p>
          <a:p>
            <a:pPr algn="ctr">
              <a:spcAft>
                <a:spcPts val="1000"/>
              </a:spcAft>
              <a:defRPr/>
            </a:pPr>
            <a:endParaRPr lang="en-AU" sz="900">
              <a:solidFill>
                <a:srgbClr val="FF0000"/>
              </a:solidFill>
              <a:ea typeface="Dotum" pitchFamily="34" charset="-127"/>
              <a:cs typeface="Arial" charset="0"/>
            </a:endParaRPr>
          </a:p>
          <a:p>
            <a:pPr algn="ctr">
              <a:spcAft>
                <a:spcPts val="1000"/>
              </a:spcAft>
              <a:defRPr/>
            </a:pPr>
            <a:endParaRPr lang="en-AU" sz="1400">
              <a:solidFill>
                <a:srgbClr val="000000"/>
              </a:solidFill>
              <a:latin typeface="Times New Roman" pitchFamily="18" charset="0"/>
              <a:ea typeface="Dotum" pitchFamily="34" charset="-127"/>
              <a:cs typeface="Arial" charset="0"/>
            </a:endParaRPr>
          </a:p>
        </p:txBody>
      </p:sp>
      <p:sp>
        <p:nvSpPr>
          <p:cNvPr id="34822" name="Text Box 2"/>
          <p:cNvSpPr txBox="1">
            <a:spLocks noChangeArrowheads="1"/>
          </p:cNvSpPr>
          <p:nvPr/>
        </p:nvSpPr>
        <p:spPr bwMode="auto">
          <a:xfrm>
            <a:off x="827088" y="1412875"/>
            <a:ext cx="4752975" cy="4540250"/>
          </a:xfrm>
          <a:prstGeom prst="rect">
            <a:avLst/>
          </a:prstGeom>
          <a:solidFill>
            <a:srgbClr val="FFFFFF"/>
          </a:solidFill>
          <a:ln w="9525">
            <a:solidFill>
              <a:schemeClr val="bg1"/>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1000"/>
              </a:spcAft>
            </a:pPr>
            <a:r>
              <a:rPr lang="en-AU" sz="2400">
                <a:latin typeface="Times New Roman" pitchFamily="18" charset="0"/>
                <a:ea typeface="Dotum" pitchFamily="34" charset="-127"/>
                <a:cs typeface="Arial" charset="0"/>
              </a:rPr>
              <a:t>Jenny and Carly go shopping for shoes. Jenny chooses one pair for $110 and another for $100. Carly chooses a pair that cost $160.</a:t>
            </a:r>
          </a:p>
          <a:p>
            <a:pPr eaLnBrk="1" hangingPunct="1">
              <a:spcAft>
                <a:spcPts val="1000"/>
              </a:spcAft>
            </a:pPr>
            <a:r>
              <a:rPr lang="en-AU" sz="2400">
                <a:latin typeface="Times New Roman" pitchFamily="18" charset="0"/>
                <a:ea typeface="Dotum" pitchFamily="34" charset="-127"/>
                <a:cs typeface="Arial" charset="0"/>
              </a:rPr>
              <a:t>When they go to pay, the assistant says that there is a sale on, and they get 3 pairs of shoes for the price of 2 pairs. </a:t>
            </a:r>
          </a:p>
          <a:p>
            <a:pPr eaLnBrk="1" hangingPunct="1">
              <a:spcAft>
                <a:spcPts val="1000"/>
              </a:spcAft>
            </a:pPr>
            <a:r>
              <a:rPr lang="en-AU" sz="2400">
                <a:latin typeface="Times New Roman" pitchFamily="18" charset="0"/>
                <a:ea typeface="Dotum" pitchFamily="34" charset="-127"/>
                <a:cs typeface="Arial" charset="0"/>
              </a:rPr>
              <a:t>Give two options for how much Jenny and Carly should each pay?</a:t>
            </a:r>
          </a:p>
          <a:p>
            <a:pPr eaLnBrk="1" hangingPunct="1">
              <a:spcAft>
                <a:spcPts val="1000"/>
              </a:spcAft>
            </a:pPr>
            <a:r>
              <a:rPr lang="en-AU" sz="2400">
                <a:latin typeface="Times New Roman" pitchFamily="18" charset="0"/>
                <a:ea typeface="Dotum" pitchFamily="34" charset="-127"/>
                <a:cs typeface="Arial" charset="0"/>
              </a:rPr>
              <a:t>Explain which option is fairer.</a:t>
            </a:r>
          </a:p>
        </p:txBody>
      </p:sp>
      <p:pic>
        <p:nvPicPr>
          <p:cNvPr id="34823" name="Picture 8"/>
          <p:cNvPicPr>
            <a:picLocks noChangeAspect="1" noChangeArrowheads="1"/>
          </p:cNvPicPr>
          <p:nvPr/>
        </p:nvPicPr>
        <p:blipFill>
          <a:blip r:embed="rId2">
            <a:extLst>
              <a:ext uri="{28A0092B-C50C-407E-A947-70E740481C1C}">
                <a14:useLocalDpi xmlns:a14="http://schemas.microsoft.com/office/drawing/2010/main" val="0"/>
              </a:ext>
            </a:extLst>
          </a:blip>
          <a:srcRect t="34187"/>
          <a:stretch>
            <a:fillRect/>
          </a:stretch>
        </p:blipFill>
        <p:spPr bwMode="auto">
          <a:xfrm>
            <a:off x="6084888" y="4667250"/>
            <a:ext cx="11144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1605012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250825" y="260350"/>
            <a:ext cx="8229600" cy="1143000"/>
          </a:xfrm>
        </p:spPr>
        <p:txBody>
          <a:bodyPr/>
          <a:lstStyle/>
          <a:p>
            <a:pPr algn="l" eaLnBrk="1" hangingPunct="1"/>
            <a:r>
              <a:rPr lang="en-AU" b="1" smtClean="0"/>
              <a:t>Representing the situation</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4143836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750" y="935038"/>
            <a:ext cx="2428875" cy="2998787"/>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en-AU" sz="4800">
                <a:solidFill>
                  <a:srgbClr val="FF0000"/>
                </a:solidFill>
                <a:latin typeface="Kristen ITC" pitchFamily="66" charset="0"/>
              </a:rPr>
              <a:t>$160</a:t>
            </a:r>
          </a:p>
          <a:p>
            <a:pPr algn="ctr">
              <a:defRPr/>
            </a:pPr>
            <a:endParaRPr lang="en-AU" sz="4800">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p:txBody>
      </p:sp>
      <p:sp>
        <p:nvSpPr>
          <p:cNvPr id="5" name="Rectangle 4"/>
          <p:cNvSpPr/>
          <p:nvPr/>
        </p:nvSpPr>
        <p:spPr>
          <a:xfrm>
            <a:off x="3419475" y="1341438"/>
            <a:ext cx="2595563" cy="3455987"/>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AU">
              <a:solidFill>
                <a:srgbClr val="376092"/>
              </a:solidFill>
              <a:latin typeface="Cooper Black" pitchFamily="18" charset="0"/>
            </a:endParaRPr>
          </a:p>
          <a:p>
            <a:pPr algn="ctr">
              <a:defRPr/>
            </a:pPr>
            <a:endParaRPr lang="en-AU">
              <a:solidFill>
                <a:srgbClr val="376092"/>
              </a:solidFill>
              <a:latin typeface="Cooper Black" pitchFamily="18" charset="0"/>
            </a:endParaRPr>
          </a:p>
          <a:p>
            <a:pPr algn="ctr">
              <a:defRPr/>
            </a:pPr>
            <a:endParaRPr lang="en-AU" sz="4400">
              <a:solidFill>
                <a:srgbClr val="376092"/>
              </a:solidFill>
              <a:latin typeface="Cooper Black" pitchFamily="18" charset="0"/>
            </a:endParaRPr>
          </a:p>
          <a:p>
            <a:pPr algn="ctr">
              <a:defRPr/>
            </a:pPr>
            <a:endParaRPr lang="en-AU" sz="4400">
              <a:solidFill>
                <a:srgbClr val="376092"/>
              </a:solidFill>
              <a:latin typeface="Cooper Black" pitchFamily="18" charset="0"/>
            </a:endParaRPr>
          </a:p>
          <a:p>
            <a:pPr algn="ctr">
              <a:defRPr/>
            </a:pPr>
            <a:r>
              <a:rPr lang="en-AU" sz="4400">
                <a:solidFill>
                  <a:srgbClr val="376092"/>
                </a:solidFill>
                <a:latin typeface="Cooper Black" pitchFamily="18" charset="0"/>
              </a:rPr>
              <a:t>$110</a:t>
            </a:r>
          </a:p>
        </p:txBody>
      </p:sp>
      <p:sp>
        <p:nvSpPr>
          <p:cNvPr id="6" name="Rectangle 5"/>
          <p:cNvSpPr/>
          <p:nvPr/>
        </p:nvSpPr>
        <p:spPr>
          <a:xfrm>
            <a:off x="6156325" y="1341438"/>
            <a:ext cx="2592388" cy="3449637"/>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en-AU">
                <a:solidFill>
                  <a:srgbClr val="00B050"/>
                </a:solidFill>
                <a:latin typeface="Lucida Handwriting" pitchFamily="66" charset="0"/>
              </a:rPr>
              <a:t>                     </a:t>
            </a:r>
            <a:r>
              <a:rPr lang="en-AU" sz="4400">
                <a:solidFill>
                  <a:srgbClr val="00B050"/>
                </a:solidFill>
                <a:latin typeface="Lucida Handwriting" pitchFamily="66" charset="0"/>
              </a:rPr>
              <a:t>$100</a:t>
            </a:r>
          </a:p>
          <a:p>
            <a:pPr algn="ctr">
              <a:defRPr/>
            </a:pPr>
            <a:endParaRPr lang="en-AU" sz="4400">
              <a:solidFill>
                <a:srgbClr val="00B050"/>
              </a:solidFill>
              <a:latin typeface="Lucida Handwriting" pitchFamily="66" charset="0"/>
            </a:endParaRPr>
          </a:p>
          <a:p>
            <a:pPr algn="ctr">
              <a:defRPr/>
            </a:pPr>
            <a:endParaRPr lang="en-AU" sz="4400">
              <a:solidFill>
                <a:srgbClr val="00B050"/>
              </a:solidFill>
              <a:latin typeface="Lucida Handwriting" pitchFamily="66" charset="0"/>
            </a:endParaRPr>
          </a:p>
          <a:p>
            <a:pPr algn="ctr">
              <a:defRPr/>
            </a:pPr>
            <a:endParaRPr lang="en-AU" sz="4400">
              <a:solidFill>
                <a:srgbClr val="00B050"/>
              </a:solidFill>
              <a:latin typeface="Lucida Handwriting" pitchFamily="66" charset="0"/>
            </a:endParaRPr>
          </a:p>
        </p:txBody>
      </p:sp>
      <p:pic>
        <p:nvPicPr>
          <p:cNvPr id="36869" name="Picture 2" descr="http://www.coggles.com/product-media/49F9/2025/2700/Vivienne-Westwood-womens-Glitter-Skyscraper-Red-Sho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388" y="1808163"/>
            <a:ext cx="1385887"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1773238"/>
            <a:ext cx="2257425"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2708275"/>
            <a:ext cx="2335212"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2" name="TextBox 1"/>
          <p:cNvSpPr txBox="1">
            <a:spLocks noChangeArrowheads="1"/>
          </p:cNvSpPr>
          <p:nvPr/>
        </p:nvSpPr>
        <p:spPr bwMode="auto">
          <a:xfrm>
            <a:off x="1116013" y="4076700"/>
            <a:ext cx="12620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sz="3600"/>
              <a:t>Carly</a:t>
            </a:r>
          </a:p>
        </p:txBody>
      </p:sp>
      <p:sp>
        <p:nvSpPr>
          <p:cNvPr id="36873" name="TextBox 8"/>
          <p:cNvSpPr txBox="1">
            <a:spLocks noChangeArrowheads="1"/>
          </p:cNvSpPr>
          <p:nvPr/>
        </p:nvSpPr>
        <p:spPr bwMode="auto">
          <a:xfrm>
            <a:off x="5435600" y="4941888"/>
            <a:ext cx="1416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sz="3600"/>
              <a:t>Jenny</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6056943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750" y="1230313"/>
            <a:ext cx="2428875" cy="2997200"/>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en-AU" sz="4800">
                <a:solidFill>
                  <a:srgbClr val="FF0000"/>
                </a:solidFill>
                <a:latin typeface="Kristen ITC" pitchFamily="66" charset="0"/>
              </a:rPr>
              <a:t>$160</a:t>
            </a:r>
          </a:p>
          <a:p>
            <a:pPr algn="ctr">
              <a:defRPr/>
            </a:pPr>
            <a:endParaRPr lang="en-AU" sz="4800">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a:p>
            <a:pPr algn="ctr">
              <a:defRPr/>
            </a:pPr>
            <a:endParaRPr lang="en-AU">
              <a:solidFill>
                <a:srgbClr val="FF0000"/>
              </a:solidFill>
              <a:latin typeface="Kristen ITC" pitchFamily="66" charset="0"/>
            </a:endParaRPr>
          </a:p>
        </p:txBody>
      </p:sp>
      <p:sp>
        <p:nvSpPr>
          <p:cNvPr id="5" name="Rectangle 4"/>
          <p:cNvSpPr/>
          <p:nvPr/>
        </p:nvSpPr>
        <p:spPr>
          <a:xfrm>
            <a:off x="3419475" y="1412875"/>
            <a:ext cx="2524125" cy="3455988"/>
          </a:xfrm>
          <a:prstGeom prst="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AU">
              <a:solidFill>
                <a:srgbClr val="376092"/>
              </a:solidFill>
              <a:latin typeface="Cooper Black" pitchFamily="18" charset="0"/>
            </a:endParaRPr>
          </a:p>
          <a:p>
            <a:pPr algn="ctr">
              <a:defRPr/>
            </a:pPr>
            <a:endParaRPr lang="en-AU">
              <a:solidFill>
                <a:srgbClr val="376092"/>
              </a:solidFill>
              <a:latin typeface="Cooper Black" pitchFamily="18" charset="0"/>
            </a:endParaRPr>
          </a:p>
          <a:p>
            <a:pPr algn="ctr">
              <a:defRPr/>
            </a:pPr>
            <a:endParaRPr lang="en-AU" sz="4400">
              <a:solidFill>
                <a:srgbClr val="376092"/>
              </a:solidFill>
              <a:latin typeface="Cooper Black" pitchFamily="18" charset="0"/>
            </a:endParaRPr>
          </a:p>
          <a:p>
            <a:pPr algn="ctr">
              <a:defRPr/>
            </a:pPr>
            <a:endParaRPr lang="en-AU" sz="4400">
              <a:solidFill>
                <a:srgbClr val="376092"/>
              </a:solidFill>
              <a:latin typeface="Cooper Black" pitchFamily="18" charset="0"/>
            </a:endParaRPr>
          </a:p>
          <a:p>
            <a:pPr algn="ctr">
              <a:defRPr/>
            </a:pPr>
            <a:r>
              <a:rPr lang="en-AU" sz="4400">
                <a:solidFill>
                  <a:srgbClr val="376092"/>
                </a:solidFill>
                <a:latin typeface="Cooper Black" pitchFamily="18" charset="0"/>
              </a:rPr>
              <a:t>$110</a:t>
            </a:r>
          </a:p>
        </p:txBody>
      </p:sp>
      <p:sp>
        <p:nvSpPr>
          <p:cNvPr id="6" name="Rectangle 5"/>
          <p:cNvSpPr/>
          <p:nvPr/>
        </p:nvSpPr>
        <p:spPr>
          <a:xfrm>
            <a:off x="6156325" y="1412875"/>
            <a:ext cx="2592388" cy="3451225"/>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en-AU">
                <a:solidFill>
                  <a:srgbClr val="00B050"/>
                </a:solidFill>
                <a:latin typeface="Lucida Handwriting" pitchFamily="66" charset="0"/>
              </a:rPr>
              <a:t>                     </a:t>
            </a:r>
            <a:r>
              <a:rPr lang="en-AU" sz="4400">
                <a:solidFill>
                  <a:srgbClr val="00B050"/>
                </a:solidFill>
                <a:latin typeface="Lucida Handwriting" pitchFamily="66" charset="0"/>
              </a:rPr>
              <a:t>$100</a:t>
            </a:r>
          </a:p>
          <a:p>
            <a:pPr algn="ctr">
              <a:defRPr/>
            </a:pPr>
            <a:endParaRPr lang="en-AU" sz="4400">
              <a:solidFill>
                <a:srgbClr val="00B050"/>
              </a:solidFill>
              <a:latin typeface="Lucida Handwriting" pitchFamily="66" charset="0"/>
            </a:endParaRPr>
          </a:p>
          <a:p>
            <a:pPr algn="ctr">
              <a:defRPr/>
            </a:pPr>
            <a:endParaRPr lang="en-AU" sz="4400">
              <a:solidFill>
                <a:srgbClr val="00B050"/>
              </a:solidFill>
              <a:latin typeface="Lucida Handwriting" pitchFamily="66" charset="0"/>
            </a:endParaRPr>
          </a:p>
          <a:p>
            <a:pPr algn="ctr">
              <a:defRPr/>
            </a:pPr>
            <a:endParaRPr lang="en-AU" sz="4400">
              <a:solidFill>
                <a:srgbClr val="00B050"/>
              </a:solidFill>
              <a:latin typeface="Lucida Handwriting" pitchFamily="66" charset="0"/>
            </a:endParaRPr>
          </a:p>
        </p:txBody>
      </p:sp>
      <p:pic>
        <p:nvPicPr>
          <p:cNvPr id="37893" name="Picture 2" descr="http://www.coggles.com/product-media/49F9/2025/2700/Vivienne-Westwood-womens-Glitter-Skyscraper-Red-Shoe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060575"/>
            <a:ext cx="1387475"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1844675"/>
            <a:ext cx="2257425"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2852738"/>
            <a:ext cx="2335212"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TextBox 1"/>
          <p:cNvSpPr txBox="1">
            <a:spLocks noChangeArrowheads="1"/>
          </p:cNvSpPr>
          <p:nvPr/>
        </p:nvSpPr>
        <p:spPr bwMode="auto">
          <a:xfrm>
            <a:off x="1042988" y="4508500"/>
            <a:ext cx="12620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sz="3600"/>
              <a:t>Carly</a:t>
            </a:r>
          </a:p>
        </p:txBody>
      </p:sp>
      <p:sp>
        <p:nvSpPr>
          <p:cNvPr id="37897" name="TextBox 8"/>
          <p:cNvSpPr txBox="1">
            <a:spLocks noChangeArrowheads="1"/>
          </p:cNvSpPr>
          <p:nvPr/>
        </p:nvSpPr>
        <p:spPr bwMode="auto">
          <a:xfrm>
            <a:off x="5435600" y="5229225"/>
            <a:ext cx="14160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sz="3600"/>
              <a:t>Jenny</a:t>
            </a:r>
          </a:p>
        </p:txBody>
      </p:sp>
      <p:cxnSp>
        <p:nvCxnSpPr>
          <p:cNvPr id="7" name="Straight Connector 6"/>
          <p:cNvCxnSpPr/>
          <p:nvPr/>
        </p:nvCxnSpPr>
        <p:spPr>
          <a:xfrm rot="16200000" flipH="1">
            <a:off x="5615781" y="1808957"/>
            <a:ext cx="3744913" cy="2520950"/>
          </a:xfrm>
          <a:prstGeom prst="line">
            <a:avLst/>
          </a:prstGeom>
        </p:spPr>
        <p:style>
          <a:lnRef idx="3">
            <a:schemeClr val="accent2"/>
          </a:lnRef>
          <a:fillRef idx="0">
            <a:schemeClr val="accent2"/>
          </a:fillRef>
          <a:effectRef idx="2">
            <a:schemeClr val="accent2"/>
          </a:effectRef>
          <a:fontRef idx="minor">
            <a:schemeClr val="tx1"/>
          </a:fontRef>
        </p:style>
      </p:cxnSp>
      <p:cxnSp>
        <p:nvCxnSpPr>
          <p:cNvPr id="12" name="Straight Connector 11"/>
          <p:cNvCxnSpPr/>
          <p:nvPr/>
        </p:nvCxnSpPr>
        <p:spPr>
          <a:xfrm rot="5400000">
            <a:off x="5543550" y="1881188"/>
            <a:ext cx="3673475" cy="2447925"/>
          </a:xfrm>
          <a:prstGeom prst="line">
            <a:avLst/>
          </a:prstGeom>
        </p:spPr>
        <p:style>
          <a:lnRef idx="3">
            <a:schemeClr val="accent2"/>
          </a:lnRef>
          <a:fillRef idx="0">
            <a:schemeClr val="accent2"/>
          </a:fillRef>
          <a:effectRef idx="2">
            <a:schemeClr val="accent2"/>
          </a:effectRef>
          <a:fontRef idx="minor">
            <a:schemeClr val="tx1"/>
          </a:fontRef>
        </p:style>
      </p:cxnSp>
      <p:sp>
        <p:nvSpPr>
          <p:cNvPr id="13" name="Wave 12"/>
          <p:cNvSpPr/>
          <p:nvPr/>
        </p:nvSpPr>
        <p:spPr>
          <a:xfrm>
            <a:off x="6227763" y="2492375"/>
            <a:ext cx="2447925" cy="936625"/>
          </a:xfrm>
          <a:prstGeom prst="wav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AU" sz="2400" dirty="0"/>
              <a:t>This pair is free</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159654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23850" y="188913"/>
            <a:ext cx="8229600" cy="1143000"/>
          </a:xfrm>
        </p:spPr>
        <p:txBody>
          <a:bodyPr/>
          <a:lstStyle/>
          <a:p>
            <a:pPr algn="l" eaLnBrk="1" hangingPunct="1"/>
            <a:r>
              <a:rPr lang="en-AU" b="1" smtClean="0"/>
              <a:t>The sharing option</a:t>
            </a:r>
          </a:p>
        </p:txBody>
      </p:sp>
      <p:sp>
        <p:nvSpPr>
          <p:cNvPr id="38915" name="Content Placeholder 2"/>
          <p:cNvSpPr>
            <a:spLocks noGrp="1"/>
          </p:cNvSpPr>
          <p:nvPr>
            <p:ph idx="1"/>
          </p:nvPr>
        </p:nvSpPr>
        <p:spPr>
          <a:xfrm>
            <a:off x="457200" y="1773238"/>
            <a:ext cx="8229600" cy="4352925"/>
          </a:xfrm>
        </p:spPr>
        <p:txBody>
          <a:bodyPr/>
          <a:lstStyle/>
          <a:p>
            <a:pPr eaLnBrk="1" hangingPunct="1">
              <a:buFont typeface="Arial" charset="0"/>
              <a:buNone/>
            </a:pPr>
            <a:r>
              <a:rPr lang="en-AU" sz="3600" smtClean="0"/>
              <a:t>They have to pay $270</a:t>
            </a:r>
          </a:p>
          <a:p>
            <a:pPr eaLnBrk="1" hangingPunct="1"/>
            <a:r>
              <a:rPr lang="en-AU" sz="3600" smtClean="0"/>
              <a:t>So Jenny pays $180 and Carly pays $90</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6540943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2"/>
          <p:cNvSpPr>
            <a:spLocks noGrp="1"/>
          </p:cNvSpPr>
          <p:nvPr>
            <p:ph idx="1"/>
          </p:nvPr>
        </p:nvSpPr>
        <p:spPr/>
        <p:txBody>
          <a:bodyPr/>
          <a:lstStyle/>
          <a:p>
            <a:pPr eaLnBrk="1" hangingPunct="1">
              <a:buFont typeface="Arial" charset="0"/>
              <a:buNone/>
            </a:pPr>
            <a:r>
              <a:rPr lang="en-AU" sz="3600" smtClean="0"/>
              <a:t>They save $100</a:t>
            </a:r>
          </a:p>
          <a:p>
            <a:pPr eaLnBrk="1" hangingPunct="1"/>
            <a:r>
              <a:rPr lang="en-AU" sz="3600" smtClean="0"/>
              <a:t>If they share the saving equally,</a:t>
            </a:r>
          </a:p>
          <a:p>
            <a:pPr lvl="1" eaLnBrk="1" hangingPunct="1"/>
            <a:r>
              <a:rPr lang="en-AU" sz="3600" smtClean="0"/>
              <a:t> Then Jenny pays $210 - $50 = $160</a:t>
            </a:r>
          </a:p>
          <a:p>
            <a:pPr lvl="1" eaLnBrk="1" hangingPunct="1"/>
            <a:r>
              <a:rPr lang="en-AU" sz="3600" smtClean="0"/>
              <a:t> Carly pays $160 - $50 = $110</a:t>
            </a:r>
          </a:p>
          <a:p>
            <a:pPr eaLnBrk="1" hangingPunct="1">
              <a:buFont typeface="Arial" charset="0"/>
              <a:buNone/>
            </a:pPr>
            <a:endParaRPr lang="en-AU" smtClean="0"/>
          </a:p>
          <a:p>
            <a:pPr eaLnBrk="1" hangingPunct="1"/>
            <a:endParaRPr lang="en-AU" smtClean="0"/>
          </a:p>
        </p:txBody>
      </p:sp>
      <p:sp>
        <p:nvSpPr>
          <p:cNvPr id="39939" name="Title 1"/>
          <p:cNvSpPr>
            <a:spLocks noGrp="1"/>
          </p:cNvSpPr>
          <p:nvPr>
            <p:ph type="title"/>
          </p:nvPr>
        </p:nvSpPr>
        <p:spPr>
          <a:xfrm>
            <a:off x="236538" y="185738"/>
            <a:ext cx="8229600" cy="1143000"/>
          </a:xfrm>
        </p:spPr>
        <p:txBody>
          <a:bodyPr/>
          <a:lstStyle/>
          <a:p>
            <a:pPr algn="l" eaLnBrk="1" hangingPunct="1"/>
            <a:r>
              <a:rPr lang="en-AU" b="1" smtClean="0"/>
              <a:t>The Saving Option</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8770198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p:txBody>
          <a:bodyPr/>
          <a:lstStyle/>
          <a:p>
            <a:pPr eaLnBrk="1" hangingPunct="1">
              <a:lnSpc>
                <a:spcPct val="80000"/>
              </a:lnSpc>
            </a:pPr>
            <a:r>
              <a:rPr lang="en-AU" smtClean="0"/>
              <a:t>Jenny and Carly go shopping for shoes. Jenny chooses one pair for $110 and another for $100. Carly chooses a pair that cost $60. When they go to pay, the assistant says that there is a sale on, and they get 3 pairs of shoes for the price of 2 pairs (the cheapest pair becomes free). Give two options for how much Jenny and Carly should each pay? Explain which is the fairer.</a:t>
            </a:r>
          </a:p>
          <a:p>
            <a:pPr eaLnBrk="1" hangingPunct="1">
              <a:lnSpc>
                <a:spcPct val="80000"/>
              </a:lnSpc>
            </a:pPr>
            <a:r>
              <a:rPr lang="en-AU" smtClean="0"/>
              <a:t>Explain in what ways the fairer solution depends on the cost of Carly’s shoes.</a:t>
            </a:r>
          </a:p>
          <a:p>
            <a:pPr eaLnBrk="1" hangingPunct="1">
              <a:lnSpc>
                <a:spcPct val="90000"/>
              </a:lnSpc>
            </a:pPr>
            <a:endParaRPr lang="en-AU" smtClean="0"/>
          </a:p>
        </p:txBody>
      </p:sp>
      <p:sp>
        <p:nvSpPr>
          <p:cNvPr id="5" name="Title 1"/>
          <p:cNvSpPr txBox="1">
            <a:spLocks/>
          </p:cNvSpPr>
          <p:nvPr/>
        </p:nvSpPr>
        <p:spPr bwMode="auto">
          <a:xfrm>
            <a:off x="236538" y="185738"/>
            <a:ext cx="8229600" cy="1143000"/>
          </a:xfrm>
          <a:prstGeom prst="rect">
            <a:avLst/>
          </a:prstGeom>
          <a:noFill/>
          <a:ln w="9525">
            <a:noFill/>
            <a:miter lim="800000"/>
            <a:headEnd/>
            <a:tailEnd/>
          </a:ln>
        </p:spPr>
        <p:txBody>
          <a:bodyPr anchor="ctr"/>
          <a:lstStyle/>
          <a:p>
            <a:pPr>
              <a:defRPr/>
            </a:pPr>
            <a:r>
              <a:rPr lang="en-AU" sz="4400" b="1" dirty="0">
                <a:latin typeface="+mj-lt"/>
                <a:ea typeface="+mj-ea"/>
                <a:cs typeface="+mj-cs"/>
              </a:rPr>
              <a:t>A Consolidating Task</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0555976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p:txBody>
          <a:bodyPr/>
          <a:lstStyle/>
          <a:p>
            <a:pPr eaLnBrk="1" hangingPunct="1">
              <a:buFont typeface="Arial" charset="0"/>
              <a:buNone/>
            </a:pPr>
            <a:r>
              <a:rPr lang="en-AU" sz="3600" smtClean="0"/>
              <a:t>Kerry and Kathy are twins and can share shoes. Kerry chooses one pair for $20. Kathy chooses a pair that costs $40.  </a:t>
            </a:r>
          </a:p>
          <a:p>
            <a:pPr eaLnBrk="1" hangingPunct="1">
              <a:buFont typeface="Arial" charset="0"/>
              <a:buNone/>
            </a:pPr>
            <a:r>
              <a:rPr lang="en-AU" sz="3600" b="1" smtClean="0">
                <a:solidFill>
                  <a:srgbClr val="E46C0A"/>
                </a:solidFill>
              </a:rPr>
              <a:t>How much should they each pay?</a:t>
            </a:r>
          </a:p>
          <a:p>
            <a:pPr eaLnBrk="1" hangingPunct="1"/>
            <a:endParaRPr lang="en-AU" smtClean="0"/>
          </a:p>
        </p:txBody>
      </p:sp>
      <p:sp>
        <p:nvSpPr>
          <p:cNvPr id="41987" name="Title 1"/>
          <p:cNvSpPr>
            <a:spLocks noGrp="1"/>
          </p:cNvSpPr>
          <p:nvPr>
            <p:ph type="title"/>
          </p:nvPr>
        </p:nvSpPr>
        <p:spPr>
          <a:xfrm>
            <a:off x="236538" y="185738"/>
            <a:ext cx="8229600" cy="1143000"/>
          </a:xfrm>
        </p:spPr>
        <p:txBody>
          <a:bodyPr/>
          <a:lstStyle/>
          <a:p>
            <a:pPr algn="l" eaLnBrk="1" hangingPunct="1"/>
            <a:r>
              <a:rPr lang="en-AU" b="1" smtClean="0"/>
              <a:t>Enabling Prompt:</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71441108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7"/>
          <p:cNvSpPr txBox="1">
            <a:spLocks noChangeArrowheads="1"/>
          </p:cNvSpPr>
          <p:nvPr/>
        </p:nvSpPr>
        <p:spPr bwMode="auto">
          <a:xfrm>
            <a:off x="247650" y="188913"/>
            <a:ext cx="4371975" cy="1446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sz="4400" b="1">
                <a:latin typeface="Calibri" pitchFamily="34" charset="0"/>
              </a:rPr>
              <a:t>An extending task</a:t>
            </a:r>
          </a:p>
          <a:p>
            <a:pPr eaLnBrk="1" hangingPunct="1"/>
            <a:endParaRPr lang="en-AU" sz="4400" b="1">
              <a:latin typeface="Calibri" pitchFamily="34" charset="0"/>
            </a:endParaRPr>
          </a:p>
        </p:txBody>
      </p:sp>
      <p:pic>
        <p:nvPicPr>
          <p:cNvPr id="43011" name="Picture 21" descr="MC900353249[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7313" y="2970213"/>
            <a:ext cx="5810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012" name="Group 4"/>
          <p:cNvGrpSpPr>
            <a:grpSpLocks/>
          </p:cNvGrpSpPr>
          <p:nvPr/>
        </p:nvGrpSpPr>
        <p:grpSpPr bwMode="auto">
          <a:xfrm>
            <a:off x="539750" y="1268413"/>
            <a:ext cx="8001000" cy="5114925"/>
            <a:chOff x="-216591" y="0"/>
            <a:chExt cx="6400800" cy="2981959"/>
          </a:xfrm>
        </p:grpSpPr>
        <p:sp>
          <p:nvSpPr>
            <p:cNvPr id="43015" name="Rounded Rectangle 5"/>
            <p:cNvSpPr>
              <a:spLocks/>
            </p:cNvSpPr>
            <p:nvPr/>
          </p:nvSpPr>
          <p:spPr bwMode="auto">
            <a:xfrm>
              <a:off x="-216591" y="0"/>
              <a:ext cx="6400800" cy="2981959"/>
            </a:xfrm>
            <a:prstGeom prst="roundRect">
              <a:avLst>
                <a:gd name="adj" fmla="val 16667"/>
              </a:avLst>
            </a:prstGeom>
            <a:solidFill>
              <a:srgbClr val="FFFFFF"/>
            </a:solidFill>
            <a:ln w="28575" algn="ctr">
              <a:solidFill>
                <a:schemeClr val="tx2"/>
              </a:solidFill>
              <a:round/>
              <a:headEnd/>
              <a:tailEnd/>
            </a:ln>
          </p:spPr>
          <p:txBody>
            <a:bodyPr anchor="ctr"/>
            <a:lstStyle/>
            <a:p>
              <a:pPr indent="233363" algn="just"/>
              <a:r>
                <a:rPr lang="en-AU" sz="1200">
                  <a:latin typeface="Times New Roman" pitchFamily="18" charset="0"/>
                  <a:ea typeface="Times New Roman" pitchFamily="18" charset="0"/>
                  <a:cs typeface="Arial Unicode MS" pitchFamily="34" charset="-128"/>
                </a:rPr>
                <a:t> </a:t>
              </a:r>
            </a:p>
            <a:p>
              <a:pPr indent="233363" algn="just"/>
              <a:r>
                <a:rPr lang="en-AU" sz="1200">
                  <a:latin typeface="Times New Roman" pitchFamily="18" charset="0"/>
                  <a:ea typeface="Times New Roman" pitchFamily="18" charset="0"/>
                  <a:cs typeface="Arial Unicode MS" pitchFamily="34" charset="-128"/>
                </a:rPr>
                <a:t> </a:t>
              </a:r>
            </a:p>
            <a:p>
              <a:pPr indent="233363" algn="just">
                <a:spcBef>
                  <a:spcPts val="600"/>
                </a:spcBef>
                <a:spcAft>
                  <a:spcPts val="600"/>
                </a:spcAft>
              </a:pPr>
              <a:r>
                <a:rPr lang="en-AU" sz="1200">
                  <a:solidFill>
                    <a:srgbClr val="000000"/>
                  </a:solidFill>
                  <a:ea typeface="Times New Roman" pitchFamily="18" charset="0"/>
                  <a:cs typeface="Arial Unicode MS" pitchFamily="34" charset="-128"/>
                </a:rPr>
                <a:t> </a:t>
              </a:r>
              <a:endParaRPr lang="en-AU" sz="1000">
                <a:latin typeface="Times New Roman" pitchFamily="18" charset="0"/>
                <a:ea typeface="Times New Roman" pitchFamily="18" charset="0"/>
                <a:cs typeface="Arial Unicode MS" pitchFamily="34" charset="-128"/>
              </a:endParaRPr>
            </a:p>
            <a:p>
              <a:pPr indent="233363" algn="just">
                <a:spcBef>
                  <a:spcPts val="600"/>
                </a:spcBef>
                <a:spcAft>
                  <a:spcPts val="600"/>
                </a:spcAft>
              </a:pPr>
              <a:r>
                <a:rPr lang="en-AU" sz="1200">
                  <a:solidFill>
                    <a:srgbClr val="000000"/>
                  </a:solidFill>
                  <a:ea typeface="Times New Roman" pitchFamily="18" charset="0"/>
                  <a:cs typeface="Arial Unicode MS" pitchFamily="34" charset="-128"/>
                </a:rPr>
                <a:t> </a:t>
              </a:r>
              <a:endParaRPr lang="en-AU" sz="1000">
                <a:latin typeface="Times New Roman" pitchFamily="18" charset="0"/>
                <a:ea typeface="Times New Roman" pitchFamily="18" charset="0"/>
                <a:cs typeface="Arial Unicode MS" pitchFamily="34" charset="-128"/>
              </a:endParaRPr>
            </a:p>
          </p:txBody>
        </p:sp>
        <p:sp>
          <p:nvSpPr>
            <p:cNvPr id="7" name="Rectangle 6"/>
            <p:cNvSpPr/>
            <p:nvPr/>
          </p:nvSpPr>
          <p:spPr>
            <a:xfrm rot="551945">
              <a:off x="109799" y="602500"/>
              <a:ext cx="1934210" cy="1713100"/>
            </a:xfrm>
            <a:prstGeom prst="rect">
              <a:avLst/>
            </a:prstGeom>
            <a:ln>
              <a:solidFill>
                <a:srgbClr val="00B050"/>
              </a:solidFill>
            </a:ln>
          </p:spPr>
          <p:style>
            <a:lnRef idx="2">
              <a:schemeClr val="accent2"/>
            </a:lnRef>
            <a:fillRef idx="1">
              <a:schemeClr val="lt1"/>
            </a:fillRef>
            <a:effectRef idx="0">
              <a:schemeClr val="accent2"/>
            </a:effectRef>
            <a:fontRef idx="minor">
              <a:schemeClr val="dk1"/>
            </a:fontRef>
          </p:style>
          <p:txBody>
            <a:bodyPr anchor="ctr"/>
            <a:lstStyle/>
            <a:p>
              <a:pPr algn="ctr">
                <a:spcAft>
                  <a:spcPts val="1000"/>
                </a:spcAft>
                <a:defRPr/>
              </a:pPr>
              <a:endParaRPr lang="en-AU">
                <a:solidFill>
                  <a:srgbClr val="00B050"/>
                </a:solidFill>
                <a:latin typeface="Goudy Stout" pitchFamily="18" charset="0"/>
                <a:ea typeface="Dotum" pitchFamily="34" charset="-127"/>
                <a:cs typeface="Arial" charset="0"/>
              </a:endParaRPr>
            </a:p>
            <a:p>
              <a:pPr algn="ctr">
                <a:spcAft>
                  <a:spcPts val="1000"/>
                </a:spcAft>
                <a:defRPr/>
              </a:pPr>
              <a:r>
                <a:rPr lang="en-AU">
                  <a:solidFill>
                    <a:srgbClr val="00B050"/>
                  </a:solidFill>
                  <a:latin typeface="Goudy Stout" pitchFamily="18" charset="0"/>
                  <a:ea typeface="Dotum" pitchFamily="34" charset="-127"/>
                  <a:cs typeface="Arial" charset="0"/>
                </a:rPr>
                <a:t>Today only</a:t>
              </a:r>
              <a:endParaRPr lang="en-AU" sz="1400">
                <a:solidFill>
                  <a:srgbClr val="000000"/>
                </a:solidFill>
                <a:latin typeface="Times New Roman" pitchFamily="18" charset="0"/>
                <a:ea typeface="Dotum" pitchFamily="34" charset="-127"/>
                <a:cs typeface="Arial" charset="0"/>
              </a:endParaRPr>
            </a:p>
            <a:p>
              <a:pPr algn="ctr">
                <a:spcAft>
                  <a:spcPts val="600"/>
                </a:spcAft>
                <a:defRPr/>
              </a:pPr>
              <a:r>
                <a:rPr lang="en-AU" sz="1400">
                  <a:solidFill>
                    <a:srgbClr val="00B050"/>
                  </a:solidFill>
                  <a:ea typeface="Dotum" pitchFamily="34" charset="-127"/>
                  <a:cs typeface="Arial" charset="0"/>
                </a:rPr>
                <a:t>FIVE SHIRTS FOR THE PRICE OF THREE</a:t>
              </a:r>
              <a:endParaRPr lang="en-AU" sz="1400">
                <a:solidFill>
                  <a:srgbClr val="000000"/>
                </a:solidFill>
                <a:latin typeface="Times New Roman" pitchFamily="18" charset="0"/>
                <a:ea typeface="Dotum" pitchFamily="34" charset="-127"/>
                <a:cs typeface="Arial" charset="0"/>
              </a:endParaRPr>
            </a:p>
            <a:p>
              <a:pPr algn="ctr">
                <a:spcAft>
                  <a:spcPts val="600"/>
                </a:spcAft>
                <a:defRPr/>
              </a:pPr>
              <a:r>
                <a:rPr lang="en-AU" sz="900">
                  <a:solidFill>
                    <a:srgbClr val="00B050"/>
                  </a:solidFill>
                  <a:ea typeface="Dotum" pitchFamily="34" charset="-127"/>
                  <a:cs typeface="Arial" charset="0"/>
                </a:rPr>
                <a:t>The free ties are the cheaper ones</a:t>
              </a:r>
            </a:p>
            <a:p>
              <a:pPr algn="ctr">
                <a:spcAft>
                  <a:spcPts val="600"/>
                </a:spcAft>
                <a:defRPr/>
              </a:pPr>
              <a:endParaRPr lang="en-AU" sz="900">
                <a:solidFill>
                  <a:srgbClr val="00B050"/>
                </a:solidFill>
                <a:ea typeface="Dotum" pitchFamily="34" charset="-127"/>
                <a:cs typeface="Arial" charset="0"/>
              </a:endParaRPr>
            </a:p>
            <a:p>
              <a:pPr algn="ctr">
                <a:spcAft>
                  <a:spcPts val="600"/>
                </a:spcAft>
                <a:defRPr/>
              </a:pPr>
              <a:endParaRPr lang="en-AU" sz="900">
                <a:solidFill>
                  <a:srgbClr val="00B050"/>
                </a:solidFill>
                <a:ea typeface="Dotum" pitchFamily="34" charset="-127"/>
                <a:cs typeface="Arial" charset="0"/>
              </a:endParaRPr>
            </a:p>
            <a:p>
              <a:pPr algn="ctr">
                <a:spcAft>
                  <a:spcPts val="600"/>
                </a:spcAft>
                <a:defRPr/>
              </a:pPr>
              <a:endParaRPr lang="en-AU" sz="900">
                <a:solidFill>
                  <a:srgbClr val="00B050"/>
                </a:solidFill>
                <a:ea typeface="Dotum" pitchFamily="34" charset="-127"/>
                <a:cs typeface="Arial" charset="0"/>
              </a:endParaRPr>
            </a:p>
            <a:p>
              <a:pPr algn="ctr">
                <a:spcAft>
                  <a:spcPts val="600"/>
                </a:spcAft>
                <a:defRPr/>
              </a:pPr>
              <a:endParaRPr lang="en-AU" sz="1400">
                <a:solidFill>
                  <a:srgbClr val="000000"/>
                </a:solidFill>
                <a:latin typeface="Times New Roman" pitchFamily="18" charset="0"/>
                <a:ea typeface="Dotum" pitchFamily="34" charset="-127"/>
                <a:cs typeface="Arial" charset="0"/>
              </a:endParaRPr>
            </a:p>
          </p:txBody>
        </p:sp>
      </p:grpSp>
      <p:sp>
        <p:nvSpPr>
          <p:cNvPr id="43013" name="Rectangle 6"/>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cs typeface="Arial" charset="0"/>
            </a:endParaRPr>
          </a:p>
        </p:txBody>
      </p:sp>
      <p:sp>
        <p:nvSpPr>
          <p:cNvPr id="43014" name="Rectangle 2"/>
          <p:cNvSpPr>
            <a:spLocks noChangeArrowheads="1"/>
          </p:cNvSpPr>
          <p:nvPr/>
        </p:nvSpPr>
        <p:spPr bwMode="auto">
          <a:xfrm>
            <a:off x="3492500" y="1381125"/>
            <a:ext cx="4535488"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Aft>
                <a:spcPts val="600"/>
              </a:spcAft>
            </a:pPr>
            <a:r>
              <a:rPr lang="en-AU" sz="2000"/>
              <a:t>Bert, Bob and Bill are shopping for shirts.</a:t>
            </a:r>
          </a:p>
          <a:p>
            <a:pPr>
              <a:spcAft>
                <a:spcPts val="600"/>
              </a:spcAft>
            </a:pPr>
            <a:r>
              <a:rPr lang="en-AU" sz="2000"/>
              <a:t>Bill chooses a shirt costing $30 and another for $50. </a:t>
            </a:r>
          </a:p>
          <a:p>
            <a:pPr>
              <a:spcAft>
                <a:spcPts val="600"/>
              </a:spcAft>
            </a:pPr>
            <a:r>
              <a:rPr lang="en-AU" sz="2000"/>
              <a:t>Bob chooses one shirt for $60. </a:t>
            </a:r>
          </a:p>
          <a:p>
            <a:pPr>
              <a:spcAft>
                <a:spcPts val="600"/>
              </a:spcAft>
            </a:pPr>
            <a:r>
              <a:rPr lang="en-AU" sz="2000"/>
              <a:t>Bert chooses one shirt for $30 and another for $40. </a:t>
            </a:r>
          </a:p>
          <a:p>
            <a:pPr>
              <a:spcAft>
                <a:spcPts val="600"/>
              </a:spcAft>
            </a:pPr>
            <a:r>
              <a:rPr lang="en-AU" sz="2000"/>
              <a:t>When they go to pay, the assistant says that there is a sale on, and they get 5 shirts for the price of 3. </a:t>
            </a:r>
          </a:p>
          <a:p>
            <a:pPr>
              <a:spcAft>
                <a:spcPts val="600"/>
              </a:spcAft>
            </a:pPr>
            <a:r>
              <a:rPr lang="en-AU" sz="2000"/>
              <a:t>Give two options for how much Bill and Bert and Bob should each pay? Explain which is the fairest.</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4747270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827088" y="1600200"/>
            <a:ext cx="7345362" cy="4525963"/>
          </a:xfrm>
        </p:spPr>
        <p:txBody>
          <a:bodyPr>
            <a:normAutofit fontScale="97500"/>
          </a:bodyPr>
          <a:lstStyle/>
          <a:p>
            <a:pPr eaLnBrk="1" hangingPunct="1">
              <a:buFont typeface="Arial" charset="0"/>
              <a:buNone/>
              <a:defRPr/>
            </a:pPr>
            <a:r>
              <a:rPr lang="en-AU" sz="4000" b="1" dirty="0" smtClean="0"/>
              <a:t>What would be the point of asking a question like that</a:t>
            </a:r>
            <a:r>
              <a:rPr lang="en-AU" sz="4000" b="1" dirty="0" smtClean="0"/>
              <a:t>?</a:t>
            </a:r>
          </a:p>
          <a:p>
            <a:pPr eaLnBrk="1" hangingPunct="1">
              <a:buFont typeface="Arial" charset="0"/>
              <a:buNone/>
              <a:defRPr/>
            </a:pPr>
            <a:r>
              <a:rPr lang="en-AU" sz="4000" b="1" dirty="0" smtClean="0"/>
              <a:t>What might make it difficult?</a:t>
            </a:r>
            <a:endParaRPr lang="en-AU" sz="4000" b="1" dirty="0"/>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9817390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p:txBody>
          <a:bodyPr/>
          <a:lstStyle/>
          <a:p>
            <a:pPr eaLnBrk="1" hangingPunct="1"/>
            <a:r>
              <a:rPr lang="en-AU" smtClean="0"/>
              <a:t>Assess yourself on your answer(s) to the shoes question</a:t>
            </a:r>
          </a:p>
          <a:p>
            <a:pPr eaLnBrk="1" hangingPunct="1"/>
            <a:endParaRPr lang="en-AU" smtClean="0"/>
          </a:p>
        </p:txBody>
      </p:sp>
      <p:sp>
        <p:nvSpPr>
          <p:cNvPr id="46083" name="Title 1"/>
          <p:cNvSpPr>
            <a:spLocks noGrp="1"/>
          </p:cNvSpPr>
          <p:nvPr>
            <p:ph type="title"/>
          </p:nvPr>
        </p:nvSpPr>
        <p:spPr>
          <a:xfrm>
            <a:off x="236538" y="185738"/>
            <a:ext cx="8229600" cy="1143000"/>
          </a:xfrm>
        </p:spPr>
        <p:txBody>
          <a:bodyPr/>
          <a:lstStyle/>
          <a:p>
            <a:pPr algn="l" eaLnBrk="1" hangingPunct="1"/>
            <a:r>
              <a:rPr lang="en-AU" b="1" smtClean="0"/>
              <a:t>Using the Rubric</a:t>
            </a:r>
          </a:p>
        </p:txBody>
      </p:sp>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4866973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How might you adapt the shoes task if you are teaching grade 2?</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41139835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lnSpcReduction="10000"/>
          </a:bodyPr>
          <a:lstStyle/>
          <a:p>
            <a:pPr marL="0" lvl="0" indent="0">
              <a:buNone/>
            </a:pPr>
            <a:r>
              <a:rPr lang="en-AU" dirty="0"/>
              <a:t>97 + 92 + 3</a:t>
            </a:r>
          </a:p>
          <a:p>
            <a:pPr marL="0" lvl="0" indent="0">
              <a:buNone/>
            </a:pPr>
            <a:r>
              <a:rPr lang="en-AU" dirty="0"/>
              <a:t>3 + 3 + 3 + 17 + 17 + 17</a:t>
            </a:r>
          </a:p>
          <a:p>
            <a:pPr marL="0" lvl="0" indent="0">
              <a:buNone/>
            </a:pPr>
            <a:r>
              <a:rPr lang="en-AU" dirty="0"/>
              <a:t>3 + 4 + 6 + 7</a:t>
            </a:r>
          </a:p>
          <a:p>
            <a:pPr marL="0" lvl="0" indent="0">
              <a:buNone/>
            </a:pPr>
            <a:r>
              <a:rPr lang="en-AU" dirty="0"/>
              <a:t>1 + 2 + 3 + 19 + 18 + 17</a:t>
            </a:r>
          </a:p>
          <a:p>
            <a:pPr marL="0" lvl="0" indent="0">
              <a:buNone/>
            </a:pPr>
            <a:r>
              <a:rPr lang="en-AU" dirty="0"/>
              <a:t>998 + 157 + 2</a:t>
            </a:r>
          </a:p>
          <a:p>
            <a:pPr marL="0" lvl="0" indent="0">
              <a:buNone/>
            </a:pPr>
            <a:r>
              <a:rPr lang="en-AU" dirty="0"/>
              <a:t>11 + 11 + 12 + 19 + 19 + 19</a:t>
            </a:r>
          </a:p>
          <a:p>
            <a:pPr marL="0" indent="0">
              <a:buNone/>
            </a:pPr>
            <a:r>
              <a:rPr lang="en-AU" dirty="0"/>
              <a:t>What advice would you give to someone about working out answers like these in your head?</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68790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For the students</a:t>
            </a:r>
            <a:r>
              <a:rPr lang="en-US" b="1" dirty="0" smtClean="0"/>
              <a:t>:</a:t>
            </a:r>
            <a:endParaRPr lang="en-AU" dirty="0"/>
          </a:p>
        </p:txBody>
      </p:sp>
      <p:sp>
        <p:nvSpPr>
          <p:cNvPr id="3" name="Content Placeholder 2"/>
          <p:cNvSpPr>
            <a:spLocks noGrp="1"/>
          </p:cNvSpPr>
          <p:nvPr>
            <p:ph idx="1"/>
          </p:nvPr>
        </p:nvSpPr>
        <p:spPr/>
        <p:txBody>
          <a:bodyPr>
            <a:normAutofit/>
          </a:bodyPr>
          <a:lstStyle/>
          <a:p>
            <a:r>
              <a:rPr lang="en-US" dirty="0" smtClean="0"/>
              <a:t>If </a:t>
            </a:r>
            <a:r>
              <a:rPr lang="en-US" dirty="0"/>
              <a:t>you are given the surface area of a rectangular prism, you are </a:t>
            </a:r>
            <a:r>
              <a:rPr lang="en-US" dirty="0" smtClean="0"/>
              <a:t>able to </a:t>
            </a:r>
            <a:r>
              <a:rPr lang="en-US" dirty="0"/>
              <a:t>work out what the prism might look like.</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0891495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Surface area = 22</a:t>
            </a:r>
            <a:endParaRPr lang="en-AU" dirty="0"/>
          </a:p>
        </p:txBody>
      </p:sp>
      <p:sp>
        <p:nvSpPr>
          <p:cNvPr id="3" name="Content Placeholder 2"/>
          <p:cNvSpPr>
            <a:spLocks noGrp="1"/>
          </p:cNvSpPr>
          <p:nvPr>
            <p:ph idx="1"/>
          </p:nvPr>
        </p:nvSpPr>
        <p:spPr/>
        <p:txBody>
          <a:bodyPr/>
          <a:lstStyle/>
          <a:p>
            <a:r>
              <a:rPr lang="en-US" dirty="0"/>
              <a:t>A rectangular prism is made from cubes.</a:t>
            </a:r>
            <a:endParaRPr lang="en-AU" dirty="0"/>
          </a:p>
          <a:p>
            <a:r>
              <a:rPr lang="en-US" dirty="0"/>
              <a:t>It has a surface area of 22 square units.</a:t>
            </a:r>
            <a:endParaRPr lang="en-AU" dirty="0"/>
          </a:p>
          <a:p>
            <a:r>
              <a:rPr lang="en-US" dirty="0"/>
              <a:t>Draw what the rectangular prism might look like?</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5104640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Consolidating</a:t>
            </a:r>
            <a:endParaRPr lang="en-AU" dirty="0"/>
          </a:p>
        </p:txBody>
      </p:sp>
      <p:sp>
        <p:nvSpPr>
          <p:cNvPr id="3" name="Content Placeholder 2"/>
          <p:cNvSpPr>
            <a:spLocks noGrp="1"/>
          </p:cNvSpPr>
          <p:nvPr>
            <p:ph idx="1"/>
          </p:nvPr>
        </p:nvSpPr>
        <p:spPr/>
        <p:txBody>
          <a:bodyPr/>
          <a:lstStyle/>
          <a:p>
            <a:r>
              <a:rPr lang="en-US" dirty="0"/>
              <a:t>The surface area of a closed rectangular prism is 46 cm</a:t>
            </a:r>
            <a:r>
              <a:rPr lang="en-US" baseline="30000" dirty="0"/>
              <a:t>2</a:t>
            </a:r>
            <a:r>
              <a:rPr lang="en-US" dirty="0"/>
              <a:t>.</a:t>
            </a:r>
            <a:endParaRPr lang="en-AU" dirty="0"/>
          </a:p>
          <a:p>
            <a:r>
              <a:rPr lang="en-US" dirty="0"/>
              <a:t>What might be the dimensions of the prism?</a:t>
            </a:r>
            <a:endParaRPr lang="en-AU" dirty="0"/>
          </a:p>
          <a:p>
            <a:endParaRPr lang="en-AU" dirty="0"/>
          </a:p>
        </p:txBody>
      </p:sp>
      <p:pic>
        <p:nvPicPr>
          <p:cNvPr id="4" name="Picture 3" descr="ANd9GcTZ7rcxU2AdG0gIYWqqUubvYrFEL7-YCkcgfH86nHGfd_Y4Ugr5yXe7arI">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645024"/>
            <a:ext cx="3960440" cy="2592288"/>
          </a:xfrm>
          <a:prstGeom prst="rect">
            <a:avLst/>
          </a:prstGeom>
          <a:noFill/>
          <a:ln>
            <a:noFill/>
          </a:ln>
        </p:spPr>
      </p:pic>
      <p:sp>
        <p:nvSpPr>
          <p:cNvPr id="5" name="Footer Placeholder 4"/>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9397463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Introductory task: </a:t>
            </a:r>
            <a:endParaRPr lang="en-AU" dirty="0"/>
          </a:p>
        </p:txBody>
      </p:sp>
      <p:sp>
        <p:nvSpPr>
          <p:cNvPr id="3" name="Content Placeholder 2"/>
          <p:cNvSpPr>
            <a:spLocks noGrp="1"/>
          </p:cNvSpPr>
          <p:nvPr>
            <p:ph idx="1"/>
          </p:nvPr>
        </p:nvSpPr>
        <p:spPr/>
        <p:txBody>
          <a:bodyPr/>
          <a:lstStyle/>
          <a:p>
            <a:r>
              <a:rPr lang="en-US" dirty="0" smtClean="0"/>
              <a:t>What </a:t>
            </a:r>
            <a:r>
              <a:rPr lang="en-US" dirty="0"/>
              <a:t>is the surface area and volume of a cube that is 2 cm × 2 cm × 2 cm? </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3480614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Enabling prompt</a:t>
            </a:r>
            <a:r>
              <a:rPr lang="en-US" b="1" dirty="0" smtClean="0"/>
              <a:t>:</a:t>
            </a:r>
            <a:endParaRPr lang="en-AU" dirty="0"/>
          </a:p>
        </p:txBody>
      </p:sp>
      <p:sp>
        <p:nvSpPr>
          <p:cNvPr id="3" name="Content Placeholder 2"/>
          <p:cNvSpPr>
            <a:spLocks noGrp="1"/>
          </p:cNvSpPr>
          <p:nvPr>
            <p:ph idx="1"/>
          </p:nvPr>
        </p:nvSpPr>
        <p:spPr/>
        <p:txBody>
          <a:bodyPr/>
          <a:lstStyle/>
          <a:p>
            <a:r>
              <a:rPr lang="en-US" dirty="0" smtClean="0"/>
              <a:t>Arrange </a:t>
            </a:r>
            <a:r>
              <a:rPr lang="en-US" dirty="0"/>
              <a:t>a small number of cubes into a rectangular prism, then calculate the volume and surface area. </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1312291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Extending prompt</a:t>
            </a:r>
            <a:r>
              <a:rPr lang="en-US" b="1" dirty="0" smtClean="0"/>
              <a:t>:</a:t>
            </a:r>
            <a:endParaRPr lang="en-AU" dirty="0"/>
          </a:p>
        </p:txBody>
      </p:sp>
      <p:sp>
        <p:nvSpPr>
          <p:cNvPr id="3" name="Content Placeholder 2"/>
          <p:cNvSpPr>
            <a:spLocks noGrp="1"/>
          </p:cNvSpPr>
          <p:nvPr>
            <p:ph idx="1"/>
          </p:nvPr>
        </p:nvSpPr>
        <p:spPr/>
        <p:txBody>
          <a:bodyPr/>
          <a:lstStyle/>
          <a:p>
            <a:r>
              <a:rPr lang="en-US" dirty="0" smtClean="0"/>
              <a:t>The </a:t>
            </a:r>
            <a:r>
              <a:rPr lang="en-US" dirty="0"/>
              <a:t>surface area of a closed rectangular prism is 94 cm</a:t>
            </a:r>
            <a:r>
              <a:rPr lang="en-US" baseline="30000" dirty="0"/>
              <a:t>2</a:t>
            </a:r>
            <a:r>
              <a:rPr lang="en-US" dirty="0"/>
              <a:t>. </a:t>
            </a:r>
            <a:endParaRPr lang="en-AU" dirty="0"/>
          </a:p>
          <a:p>
            <a:r>
              <a:rPr lang="en-US" dirty="0"/>
              <a:t>What might be the dimensions of the prism?</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4384648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probability task</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9411615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First do this task</a:t>
            </a:r>
            <a:endParaRPr lang="en-AU" dirty="0"/>
          </a:p>
        </p:txBody>
      </p:sp>
      <p:sp>
        <p:nvSpPr>
          <p:cNvPr id="3" name="Content Placeholder 2"/>
          <p:cNvSpPr>
            <a:spLocks noGrp="1"/>
          </p:cNvSpPr>
          <p:nvPr>
            <p:ph idx="1"/>
          </p:nvPr>
        </p:nvSpPr>
        <p:spPr/>
        <p:txBody>
          <a:bodyPr>
            <a:normAutofit lnSpcReduction="10000"/>
          </a:bodyPr>
          <a:lstStyle/>
          <a:p>
            <a:r>
              <a:rPr lang="en-AU" dirty="0" smtClean="0"/>
              <a:t>On a train, the probability that a passenger has a backpack is 0.6, and the probability that a passenger as an MP3 player is 0.7.</a:t>
            </a:r>
          </a:p>
          <a:p>
            <a:r>
              <a:rPr lang="en-AU" dirty="0" smtClean="0"/>
              <a:t>How many passengers might be on the train?</a:t>
            </a:r>
          </a:p>
          <a:p>
            <a:r>
              <a:rPr lang="en-AU" dirty="0" smtClean="0"/>
              <a:t>How many passengers might have both a backpack and an MP3 player?</a:t>
            </a:r>
          </a:p>
          <a:p>
            <a:r>
              <a:rPr lang="en-AU" dirty="0" smtClean="0"/>
              <a:t>What is the range of possible answers for this?</a:t>
            </a:r>
          </a:p>
          <a:p>
            <a:r>
              <a:rPr lang="en-AU" dirty="0" smtClean="0"/>
              <a:t>Represent each of your solutions in two different ways.</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8286389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Starting from the content descriptions</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091835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Reading the content description(s) to identify the key ideas</a:t>
            </a:r>
            <a:endParaRPr lang="en-AU" dirty="0"/>
          </a:p>
        </p:txBody>
      </p:sp>
      <p:sp>
        <p:nvSpPr>
          <p:cNvPr id="3" name="Content Placeholder 2"/>
          <p:cNvSpPr>
            <a:spLocks noGrp="1"/>
          </p:cNvSpPr>
          <p:nvPr>
            <p:ph idx="1"/>
          </p:nvPr>
        </p:nvSpPr>
        <p:spPr>
          <a:xfrm>
            <a:off x="457200" y="1988840"/>
            <a:ext cx="8229600" cy="4137323"/>
          </a:xfrm>
        </p:spPr>
        <p:txBody>
          <a:bodyPr/>
          <a:lstStyle/>
          <a:p>
            <a:r>
              <a:rPr lang="en-AU" b="1" dirty="0"/>
              <a:t>Represent events in two-way tables and Venn diagrams and solve related problems </a:t>
            </a:r>
            <a:r>
              <a:rPr lang="en-AU" b="1" dirty="0">
                <a:hlinkClick r:id="rId2" tooltip="View additional details of ACMSP292"/>
              </a:rPr>
              <a:t>(ACMSP292</a:t>
            </a:r>
            <a:r>
              <a:rPr lang="en-AU" b="1" dirty="0" smtClean="0">
                <a:hlinkClick r:id="rId2" tooltip="View additional details of ACMSP292"/>
              </a:rPr>
              <a:t>)</a:t>
            </a:r>
            <a:endParaRPr lang="en-AU" b="1"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45264642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Reading the content description(s) to identify the key ideas</a:t>
            </a:r>
            <a:endParaRPr lang="en-AU" dirty="0"/>
          </a:p>
        </p:txBody>
      </p:sp>
      <p:sp>
        <p:nvSpPr>
          <p:cNvPr id="3" name="Content Placeholder 2"/>
          <p:cNvSpPr>
            <a:spLocks noGrp="1"/>
          </p:cNvSpPr>
          <p:nvPr>
            <p:ph idx="1"/>
          </p:nvPr>
        </p:nvSpPr>
        <p:spPr>
          <a:xfrm>
            <a:off x="457200" y="1988840"/>
            <a:ext cx="8229600" cy="4137323"/>
          </a:xfrm>
        </p:spPr>
        <p:txBody>
          <a:bodyPr/>
          <a:lstStyle/>
          <a:p>
            <a:r>
              <a:rPr lang="en-AU" b="1" dirty="0">
                <a:solidFill>
                  <a:srgbClr val="FF0000"/>
                </a:solidFill>
              </a:rPr>
              <a:t>Represent events </a:t>
            </a:r>
            <a:r>
              <a:rPr lang="en-AU" b="1" dirty="0"/>
              <a:t>in two-way tables and Venn diagrams and solve related problems </a:t>
            </a:r>
            <a:r>
              <a:rPr lang="en-AU" b="1" dirty="0">
                <a:hlinkClick r:id="rId2" tooltip="View additional details of ACMSP292"/>
              </a:rPr>
              <a:t>(ACMSP292</a:t>
            </a:r>
            <a:r>
              <a:rPr lang="en-AU" b="1" dirty="0" smtClean="0">
                <a:hlinkClick r:id="rId2" tooltip="View additional details of ACMSP292"/>
              </a:rPr>
              <a:t>)</a:t>
            </a:r>
            <a:endParaRPr lang="en-AU" b="1"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8310245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Reading the content description(s) to identify the key ideas</a:t>
            </a:r>
            <a:endParaRPr lang="en-AU" dirty="0"/>
          </a:p>
        </p:txBody>
      </p:sp>
      <p:sp>
        <p:nvSpPr>
          <p:cNvPr id="3" name="Content Placeholder 2"/>
          <p:cNvSpPr>
            <a:spLocks noGrp="1"/>
          </p:cNvSpPr>
          <p:nvPr>
            <p:ph idx="1"/>
          </p:nvPr>
        </p:nvSpPr>
        <p:spPr>
          <a:xfrm>
            <a:off x="457200" y="1988840"/>
            <a:ext cx="8229600" cy="4137323"/>
          </a:xfrm>
        </p:spPr>
        <p:txBody>
          <a:bodyPr/>
          <a:lstStyle/>
          <a:p>
            <a:r>
              <a:rPr lang="en-AU" b="1" dirty="0"/>
              <a:t>Represent events in </a:t>
            </a:r>
            <a:r>
              <a:rPr lang="en-AU" b="1" dirty="0">
                <a:solidFill>
                  <a:srgbClr val="FF0000"/>
                </a:solidFill>
              </a:rPr>
              <a:t>two-way tables </a:t>
            </a:r>
            <a:r>
              <a:rPr lang="en-AU" b="1" dirty="0"/>
              <a:t>and Venn diagrams and solve related problems </a:t>
            </a:r>
            <a:r>
              <a:rPr lang="en-AU" b="1" dirty="0">
                <a:hlinkClick r:id="rId2" tooltip="View additional details of ACMSP292"/>
              </a:rPr>
              <a:t>(ACMSP292</a:t>
            </a:r>
            <a:r>
              <a:rPr lang="en-AU" b="1" dirty="0" smtClean="0">
                <a:hlinkClick r:id="rId2" tooltip="View additional details of ACMSP292"/>
              </a:rPr>
              <a:t>)</a:t>
            </a:r>
            <a:endParaRPr lang="en-AU" b="1"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7587558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Reading the content description(s) to identify the key ideas</a:t>
            </a:r>
            <a:endParaRPr lang="en-AU" dirty="0"/>
          </a:p>
        </p:txBody>
      </p:sp>
      <p:sp>
        <p:nvSpPr>
          <p:cNvPr id="3" name="Content Placeholder 2"/>
          <p:cNvSpPr>
            <a:spLocks noGrp="1"/>
          </p:cNvSpPr>
          <p:nvPr>
            <p:ph idx="1"/>
          </p:nvPr>
        </p:nvSpPr>
        <p:spPr>
          <a:xfrm>
            <a:off x="457200" y="1988840"/>
            <a:ext cx="8229600" cy="4137323"/>
          </a:xfrm>
        </p:spPr>
        <p:txBody>
          <a:bodyPr/>
          <a:lstStyle/>
          <a:p>
            <a:r>
              <a:rPr lang="en-AU" b="1" dirty="0"/>
              <a:t>Represent events in two-way tables and </a:t>
            </a:r>
            <a:r>
              <a:rPr lang="en-AU" b="1" dirty="0">
                <a:solidFill>
                  <a:srgbClr val="FF0000"/>
                </a:solidFill>
              </a:rPr>
              <a:t>Venn diagrams</a:t>
            </a:r>
            <a:r>
              <a:rPr lang="en-AU" b="1" dirty="0"/>
              <a:t> and solve related problems </a:t>
            </a:r>
            <a:r>
              <a:rPr lang="en-AU" b="1" dirty="0">
                <a:hlinkClick r:id="rId2" tooltip="View additional details of ACMSP292"/>
              </a:rPr>
              <a:t>(ACMSP292</a:t>
            </a:r>
            <a:r>
              <a:rPr lang="en-AU" b="1" dirty="0" smtClean="0">
                <a:hlinkClick r:id="rId2" tooltip="View additional details of ACMSP292"/>
              </a:rPr>
              <a:t>)</a:t>
            </a:r>
            <a:endParaRPr lang="en-AU" b="1"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9507347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Reading the content description(s) to identify the key ideas</a:t>
            </a:r>
            <a:endParaRPr lang="en-AU" dirty="0"/>
          </a:p>
        </p:txBody>
      </p:sp>
      <p:sp>
        <p:nvSpPr>
          <p:cNvPr id="3" name="Content Placeholder 2"/>
          <p:cNvSpPr>
            <a:spLocks noGrp="1"/>
          </p:cNvSpPr>
          <p:nvPr>
            <p:ph idx="1"/>
          </p:nvPr>
        </p:nvSpPr>
        <p:spPr>
          <a:xfrm>
            <a:off x="457200" y="1988840"/>
            <a:ext cx="8229600" cy="4137323"/>
          </a:xfrm>
        </p:spPr>
        <p:txBody>
          <a:bodyPr/>
          <a:lstStyle/>
          <a:p>
            <a:r>
              <a:rPr lang="en-AU" b="1" dirty="0"/>
              <a:t>Represent events in two-way tables and Venn diagrams and </a:t>
            </a:r>
            <a:r>
              <a:rPr lang="en-AU" b="1" dirty="0">
                <a:solidFill>
                  <a:srgbClr val="FF0000"/>
                </a:solidFill>
              </a:rPr>
              <a:t>solve related problems </a:t>
            </a:r>
            <a:r>
              <a:rPr lang="en-AU" b="1" dirty="0">
                <a:hlinkClick r:id="rId2" tooltip="View additional details of ACMSP292"/>
              </a:rPr>
              <a:t>(ACMSP292</a:t>
            </a:r>
            <a:r>
              <a:rPr lang="en-AU" b="1" dirty="0" smtClean="0">
                <a:hlinkClick r:id="rId2" tooltip="View additional details of ACMSP292"/>
              </a:rPr>
              <a:t>)</a:t>
            </a:r>
            <a:endParaRPr lang="en-AU" b="1"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8317040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What would we say to the students are the learning goals/intentions?</a:t>
            </a:r>
            <a:endParaRPr lang="en-AU" dirty="0"/>
          </a:p>
        </p:txBody>
      </p:sp>
      <p:sp>
        <p:nvSpPr>
          <p:cNvPr id="3" name="Content Placeholder 2"/>
          <p:cNvSpPr>
            <a:spLocks noGrp="1"/>
          </p:cNvSpPr>
          <p:nvPr>
            <p:ph idx="1"/>
          </p:nvPr>
        </p:nvSpPr>
        <p:spPr>
          <a:xfrm>
            <a:off x="457200" y="1988840"/>
            <a:ext cx="8229600" cy="4137323"/>
          </a:xfrm>
        </p:spPr>
        <p:txBody>
          <a:bodyPr/>
          <a:lstStyle/>
          <a:p>
            <a:r>
              <a:rPr lang="en-AU" dirty="0" smtClean="0"/>
              <a:t>Devising for ourselves different ways of representing </a:t>
            </a:r>
            <a:r>
              <a:rPr lang="en-AU" dirty="0"/>
              <a:t>c</a:t>
            </a:r>
            <a:r>
              <a:rPr lang="en-AU" dirty="0" smtClean="0"/>
              <a:t>ategorical data</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34070702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Assume we have 10 people</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80885876"/>
              </p:ext>
            </p:extLst>
          </p:nvPr>
        </p:nvGraphicFramePr>
        <p:xfrm>
          <a:off x="457200" y="1600200"/>
          <a:ext cx="8229600" cy="111252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r>
                        <a:rPr lang="en-AU" dirty="0" smtClean="0"/>
                        <a:t>1</a:t>
                      </a:r>
                      <a:endParaRPr lang="en-AU" dirty="0"/>
                    </a:p>
                  </a:txBody>
                  <a:tcPr/>
                </a:tc>
                <a:tc>
                  <a:txBody>
                    <a:bodyPr/>
                    <a:lstStyle/>
                    <a:p>
                      <a:r>
                        <a:rPr lang="en-AU" dirty="0" smtClean="0"/>
                        <a:t>2</a:t>
                      </a:r>
                      <a:endParaRPr lang="en-AU" dirty="0"/>
                    </a:p>
                  </a:txBody>
                  <a:tcPr/>
                </a:tc>
                <a:tc>
                  <a:txBody>
                    <a:bodyPr/>
                    <a:lstStyle/>
                    <a:p>
                      <a:r>
                        <a:rPr lang="en-AU" dirty="0" smtClean="0"/>
                        <a:t>3</a:t>
                      </a:r>
                      <a:endParaRPr lang="en-AU" dirty="0"/>
                    </a:p>
                  </a:txBody>
                  <a:tcPr/>
                </a:tc>
                <a:tc>
                  <a:txBody>
                    <a:bodyPr/>
                    <a:lstStyle/>
                    <a:p>
                      <a:r>
                        <a:rPr lang="en-AU" dirty="0" smtClean="0"/>
                        <a:t>4</a:t>
                      </a:r>
                      <a:endParaRPr lang="en-AU" dirty="0"/>
                    </a:p>
                  </a:txBody>
                  <a:tcPr/>
                </a:tc>
                <a:tc>
                  <a:txBody>
                    <a:bodyPr/>
                    <a:lstStyle/>
                    <a:p>
                      <a:r>
                        <a:rPr lang="en-AU" dirty="0" smtClean="0"/>
                        <a:t>5</a:t>
                      </a:r>
                      <a:endParaRPr lang="en-AU" dirty="0"/>
                    </a:p>
                  </a:txBody>
                  <a:tcPr/>
                </a:tc>
                <a:tc>
                  <a:txBody>
                    <a:bodyPr/>
                    <a:lstStyle/>
                    <a:p>
                      <a:r>
                        <a:rPr lang="en-AU" dirty="0" smtClean="0"/>
                        <a:t>6</a:t>
                      </a:r>
                      <a:endParaRPr lang="en-AU" dirty="0"/>
                    </a:p>
                  </a:txBody>
                  <a:tcPr/>
                </a:tc>
                <a:tc>
                  <a:txBody>
                    <a:bodyPr/>
                    <a:lstStyle/>
                    <a:p>
                      <a:r>
                        <a:rPr lang="en-AU" dirty="0" smtClean="0"/>
                        <a:t>7</a:t>
                      </a:r>
                      <a:endParaRPr lang="en-AU" dirty="0"/>
                    </a:p>
                  </a:txBody>
                  <a:tcPr/>
                </a:tc>
                <a:tc>
                  <a:txBody>
                    <a:bodyPr/>
                    <a:lstStyle/>
                    <a:p>
                      <a:r>
                        <a:rPr lang="en-AU" dirty="0" smtClean="0"/>
                        <a:t>8</a:t>
                      </a:r>
                      <a:endParaRPr lang="en-AU" dirty="0"/>
                    </a:p>
                  </a:txBody>
                  <a:tcPr/>
                </a:tc>
                <a:tc>
                  <a:txBody>
                    <a:bodyPr/>
                    <a:lstStyle/>
                    <a:p>
                      <a:r>
                        <a:rPr lang="en-AU" dirty="0" smtClean="0"/>
                        <a:t>9</a:t>
                      </a:r>
                      <a:endParaRPr lang="en-AU" dirty="0"/>
                    </a:p>
                  </a:txBody>
                  <a:tcPr/>
                </a:tc>
                <a:tc>
                  <a:txBody>
                    <a:bodyPr/>
                    <a:lstStyle/>
                    <a:p>
                      <a:r>
                        <a:rPr lang="en-AU" dirty="0" smtClean="0"/>
                        <a:t>10</a:t>
                      </a:r>
                      <a:endParaRPr lang="en-AU" dirty="0"/>
                    </a:p>
                  </a:txBody>
                  <a:tcPr/>
                </a:tc>
              </a:tr>
              <a:tr h="370840">
                <a:tc>
                  <a:txBody>
                    <a:bodyPr/>
                    <a:lstStyle/>
                    <a:p>
                      <a:r>
                        <a:rPr lang="en-AU" dirty="0" smtClean="0"/>
                        <a:t>BP</a:t>
                      </a:r>
                      <a:endParaRPr lang="en-AU" dirty="0"/>
                    </a:p>
                  </a:txBody>
                  <a:tcPr/>
                </a:tc>
                <a:tc>
                  <a:txBody>
                    <a:bodyPr/>
                    <a:lstStyle/>
                    <a:p>
                      <a:r>
                        <a:rPr lang="en-AU" dirty="0" smtClean="0"/>
                        <a:t>BP</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r>
                        <a:rPr lang="en-AU" dirty="0" smtClean="0"/>
                        <a:t>MP3</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MP3</a:t>
                      </a:r>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endParaRPr lang="en-AU"/>
                    </a:p>
                  </a:txBody>
                  <a:tcPr/>
                </a:tc>
                <a:tc>
                  <a:txBody>
                    <a:bodyPr/>
                    <a:lstStyle/>
                    <a:p>
                      <a:endParaRPr lang="en-AU"/>
                    </a:p>
                  </a:txBody>
                  <a:tcPr/>
                </a:tc>
                <a:tc>
                  <a:txBody>
                    <a:bodyPr/>
                    <a:lstStyle/>
                    <a:p>
                      <a:endParaRPr lang="en-AU"/>
                    </a:p>
                  </a:txBody>
                  <a:tcPr/>
                </a:tc>
              </a:tr>
            </a:tbl>
          </a:graphicData>
        </a:graphic>
      </p:graphicFrame>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391267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Assume we have 10 people</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09611155"/>
              </p:ext>
            </p:extLst>
          </p:nvPr>
        </p:nvGraphicFramePr>
        <p:xfrm>
          <a:off x="457200" y="1600200"/>
          <a:ext cx="8229600" cy="111252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r>
                        <a:rPr lang="en-AU" dirty="0" smtClean="0"/>
                        <a:t>1</a:t>
                      </a:r>
                      <a:endParaRPr lang="en-AU" dirty="0"/>
                    </a:p>
                  </a:txBody>
                  <a:tcPr/>
                </a:tc>
                <a:tc>
                  <a:txBody>
                    <a:bodyPr/>
                    <a:lstStyle/>
                    <a:p>
                      <a:r>
                        <a:rPr lang="en-AU" dirty="0" smtClean="0"/>
                        <a:t>2</a:t>
                      </a:r>
                      <a:endParaRPr lang="en-AU" dirty="0"/>
                    </a:p>
                  </a:txBody>
                  <a:tcPr/>
                </a:tc>
                <a:tc>
                  <a:txBody>
                    <a:bodyPr/>
                    <a:lstStyle/>
                    <a:p>
                      <a:r>
                        <a:rPr lang="en-AU" dirty="0" smtClean="0"/>
                        <a:t>3</a:t>
                      </a:r>
                      <a:endParaRPr lang="en-AU" dirty="0"/>
                    </a:p>
                  </a:txBody>
                  <a:tcPr/>
                </a:tc>
                <a:tc>
                  <a:txBody>
                    <a:bodyPr/>
                    <a:lstStyle/>
                    <a:p>
                      <a:r>
                        <a:rPr lang="en-AU" dirty="0" smtClean="0"/>
                        <a:t>4</a:t>
                      </a:r>
                      <a:endParaRPr lang="en-AU" dirty="0"/>
                    </a:p>
                  </a:txBody>
                  <a:tcPr/>
                </a:tc>
                <a:tc>
                  <a:txBody>
                    <a:bodyPr/>
                    <a:lstStyle/>
                    <a:p>
                      <a:r>
                        <a:rPr lang="en-AU" dirty="0" smtClean="0"/>
                        <a:t>5</a:t>
                      </a:r>
                      <a:endParaRPr lang="en-AU" dirty="0"/>
                    </a:p>
                  </a:txBody>
                  <a:tcPr/>
                </a:tc>
                <a:tc>
                  <a:txBody>
                    <a:bodyPr/>
                    <a:lstStyle/>
                    <a:p>
                      <a:r>
                        <a:rPr lang="en-AU" dirty="0" smtClean="0"/>
                        <a:t>6</a:t>
                      </a:r>
                      <a:endParaRPr lang="en-AU" dirty="0"/>
                    </a:p>
                  </a:txBody>
                  <a:tcPr/>
                </a:tc>
                <a:tc>
                  <a:txBody>
                    <a:bodyPr/>
                    <a:lstStyle/>
                    <a:p>
                      <a:r>
                        <a:rPr lang="en-AU" dirty="0" smtClean="0"/>
                        <a:t>7</a:t>
                      </a:r>
                      <a:endParaRPr lang="en-AU" dirty="0"/>
                    </a:p>
                  </a:txBody>
                  <a:tcPr/>
                </a:tc>
                <a:tc>
                  <a:txBody>
                    <a:bodyPr/>
                    <a:lstStyle/>
                    <a:p>
                      <a:r>
                        <a:rPr lang="en-AU" dirty="0" smtClean="0"/>
                        <a:t>8</a:t>
                      </a:r>
                      <a:endParaRPr lang="en-AU" dirty="0"/>
                    </a:p>
                  </a:txBody>
                  <a:tcPr/>
                </a:tc>
                <a:tc>
                  <a:txBody>
                    <a:bodyPr/>
                    <a:lstStyle/>
                    <a:p>
                      <a:r>
                        <a:rPr lang="en-AU" dirty="0" smtClean="0"/>
                        <a:t>9</a:t>
                      </a:r>
                      <a:endParaRPr lang="en-AU" dirty="0"/>
                    </a:p>
                  </a:txBody>
                  <a:tcPr/>
                </a:tc>
                <a:tc>
                  <a:txBody>
                    <a:bodyPr/>
                    <a:lstStyle/>
                    <a:p>
                      <a:r>
                        <a:rPr lang="en-AU" dirty="0" smtClean="0"/>
                        <a:t>10</a:t>
                      </a:r>
                      <a:endParaRPr lang="en-AU" dirty="0"/>
                    </a:p>
                  </a:txBody>
                  <a:tcPr/>
                </a:tc>
              </a:tr>
              <a:tr h="370840">
                <a:tc>
                  <a:txBody>
                    <a:bodyPr/>
                    <a:lstStyle/>
                    <a:p>
                      <a:r>
                        <a:rPr lang="en-AU" dirty="0" smtClean="0"/>
                        <a:t>BP</a:t>
                      </a:r>
                      <a:endParaRPr lang="en-AU" dirty="0"/>
                    </a:p>
                  </a:txBody>
                  <a:tcPr/>
                </a:tc>
                <a:tc>
                  <a:txBody>
                    <a:bodyPr/>
                    <a:lstStyle/>
                    <a:p>
                      <a:r>
                        <a:rPr lang="en-AU" dirty="0" smtClean="0"/>
                        <a:t>BP</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MP3</a:t>
                      </a:r>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MP3</a:t>
                      </a:r>
                    </a:p>
                  </a:txBody>
                  <a:tcPr/>
                </a:tc>
                <a:tc>
                  <a:txBody>
                    <a:bodyPr/>
                    <a:lstStyle/>
                    <a:p>
                      <a:endParaRPr lang="en-AU"/>
                    </a:p>
                  </a:txBody>
                  <a:tcPr/>
                </a:tc>
                <a:tc>
                  <a:txBody>
                    <a:bodyPr/>
                    <a:lstStyle/>
                    <a:p>
                      <a:endParaRPr lang="en-AU"/>
                    </a:p>
                  </a:txBody>
                  <a:tcPr/>
                </a:tc>
              </a:tr>
            </a:tbl>
          </a:graphicData>
        </a:graphic>
      </p:graphicFrame>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1452514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Assume we have 10 people</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689591"/>
              </p:ext>
            </p:extLst>
          </p:nvPr>
        </p:nvGraphicFramePr>
        <p:xfrm>
          <a:off x="457200" y="1600200"/>
          <a:ext cx="8229600" cy="111252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r>
                        <a:rPr lang="en-AU" dirty="0" smtClean="0"/>
                        <a:t>1</a:t>
                      </a:r>
                      <a:endParaRPr lang="en-AU" dirty="0"/>
                    </a:p>
                  </a:txBody>
                  <a:tcPr/>
                </a:tc>
                <a:tc>
                  <a:txBody>
                    <a:bodyPr/>
                    <a:lstStyle/>
                    <a:p>
                      <a:r>
                        <a:rPr lang="en-AU" dirty="0" smtClean="0"/>
                        <a:t>2</a:t>
                      </a:r>
                      <a:endParaRPr lang="en-AU" dirty="0"/>
                    </a:p>
                  </a:txBody>
                  <a:tcPr/>
                </a:tc>
                <a:tc>
                  <a:txBody>
                    <a:bodyPr/>
                    <a:lstStyle/>
                    <a:p>
                      <a:r>
                        <a:rPr lang="en-AU" dirty="0" smtClean="0"/>
                        <a:t>3</a:t>
                      </a:r>
                      <a:endParaRPr lang="en-AU" dirty="0"/>
                    </a:p>
                  </a:txBody>
                  <a:tcPr/>
                </a:tc>
                <a:tc>
                  <a:txBody>
                    <a:bodyPr/>
                    <a:lstStyle/>
                    <a:p>
                      <a:r>
                        <a:rPr lang="en-AU" dirty="0" smtClean="0"/>
                        <a:t>4</a:t>
                      </a:r>
                      <a:endParaRPr lang="en-AU" dirty="0"/>
                    </a:p>
                  </a:txBody>
                  <a:tcPr/>
                </a:tc>
                <a:tc>
                  <a:txBody>
                    <a:bodyPr/>
                    <a:lstStyle/>
                    <a:p>
                      <a:r>
                        <a:rPr lang="en-AU" dirty="0" smtClean="0"/>
                        <a:t>5</a:t>
                      </a:r>
                      <a:endParaRPr lang="en-AU" dirty="0"/>
                    </a:p>
                  </a:txBody>
                  <a:tcPr/>
                </a:tc>
                <a:tc>
                  <a:txBody>
                    <a:bodyPr/>
                    <a:lstStyle/>
                    <a:p>
                      <a:r>
                        <a:rPr lang="en-AU" dirty="0" smtClean="0"/>
                        <a:t>6</a:t>
                      </a:r>
                      <a:endParaRPr lang="en-AU" dirty="0"/>
                    </a:p>
                  </a:txBody>
                  <a:tcPr/>
                </a:tc>
                <a:tc>
                  <a:txBody>
                    <a:bodyPr/>
                    <a:lstStyle/>
                    <a:p>
                      <a:r>
                        <a:rPr lang="en-AU" dirty="0" smtClean="0"/>
                        <a:t>7</a:t>
                      </a:r>
                      <a:endParaRPr lang="en-AU" dirty="0"/>
                    </a:p>
                  </a:txBody>
                  <a:tcPr/>
                </a:tc>
                <a:tc>
                  <a:txBody>
                    <a:bodyPr/>
                    <a:lstStyle/>
                    <a:p>
                      <a:r>
                        <a:rPr lang="en-AU" dirty="0" smtClean="0"/>
                        <a:t>8</a:t>
                      </a:r>
                      <a:endParaRPr lang="en-AU" dirty="0"/>
                    </a:p>
                  </a:txBody>
                  <a:tcPr/>
                </a:tc>
                <a:tc>
                  <a:txBody>
                    <a:bodyPr/>
                    <a:lstStyle/>
                    <a:p>
                      <a:r>
                        <a:rPr lang="en-AU" dirty="0" smtClean="0"/>
                        <a:t>9</a:t>
                      </a:r>
                      <a:endParaRPr lang="en-AU" dirty="0"/>
                    </a:p>
                  </a:txBody>
                  <a:tcPr/>
                </a:tc>
                <a:tc>
                  <a:txBody>
                    <a:bodyPr/>
                    <a:lstStyle/>
                    <a:p>
                      <a:r>
                        <a:rPr lang="en-AU" dirty="0" smtClean="0"/>
                        <a:t>10</a:t>
                      </a:r>
                      <a:endParaRPr lang="en-AU" dirty="0"/>
                    </a:p>
                  </a:txBody>
                  <a:tcPr/>
                </a:tc>
              </a:tr>
              <a:tr h="370840">
                <a:tc>
                  <a:txBody>
                    <a:bodyPr/>
                    <a:lstStyle/>
                    <a:p>
                      <a:r>
                        <a:rPr lang="en-AU" dirty="0" smtClean="0"/>
                        <a:t>BP</a:t>
                      </a:r>
                      <a:endParaRPr lang="en-AU" dirty="0"/>
                    </a:p>
                  </a:txBody>
                  <a:tcPr/>
                </a:tc>
                <a:tc>
                  <a:txBody>
                    <a:bodyPr/>
                    <a:lstStyle/>
                    <a:p>
                      <a:r>
                        <a:rPr lang="en-AU" dirty="0" smtClean="0"/>
                        <a:t>BP</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endParaRPr lang="en-AU" dirty="0"/>
                    </a:p>
                  </a:txBody>
                  <a:tcPr/>
                </a:tc>
                <a:tc>
                  <a:txBody>
                    <a:bodyPr/>
                    <a:lstStyle/>
                    <a:p>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MP3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MP3</a:t>
                      </a:r>
                    </a:p>
                  </a:txBody>
                  <a:tcPr/>
                </a:tc>
                <a:tc>
                  <a:txBody>
                    <a:bodyPr/>
                    <a:lstStyle/>
                    <a:p>
                      <a:endParaRPr lang="en-AU"/>
                    </a:p>
                  </a:txBody>
                  <a:tcPr/>
                </a:tc>
              </a:tr>
            </a:tbl>
          </a:graphicData>
        </a:graphic>
      </p:graphicFrame>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1644085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Assume we have 10 people</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20568221"/>
              </p:ext>
            </p:extLst>
          </p:nvPr>
        </p:nvGraphicFramePr>
        <p:xfrm>
          <a:off x="457200" y="1600200"/>
          <a:ext cx="8229600" cy="111252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r>
                        <a:rPr lang="en-AU" dirty="0" smtClean="0"/>
                        <a:t>1</a:t>
                      </a:r>
                      <a:endParaRPr lang="en-AU" dirty="0"/>
                    </a:p>
                  </a:txBody>
                  <a:tcPr/>
                </a:tc>
                <a:tc>
                  <a:txBody>
                    <a:bodyPr/>
                    <a:lstStyle/>
                    <a:p>
                      <a:r>
                        <a:rPr lang="en-AU" dirty="0" smtClean="0"/>
                        <a:t>2</a:t>
                      </a:r>
                      <a:endParaRPr lang="en-AU" dirty="0"/>
                    </a:p>
                  </a:txBody>
                  <a:tcPr/>
                </a:tc>
                <a:tc>
                  <a:txBody>
                    <a:bodyPr/>
                    <a:lstStyle/>
                    <a:p>
                      <a:r>
                        <a:rPr lang="en-AU" dirty="0" smtClean="0"/>
                        <a:t>3</a:t>
                      </a:r>
                      <a:endParaRPr lang="en-AU" dirty="0"/>
                    </a:p>
                  </a:txBody>
                  <a:tcPr/>
                </a:tc>
                <a:tc>
                  <a:txBody>
                    <a:bodyPr/>
                    <a:lstStyle/>
                    <a:p>
                      <a:r>
                        <a:rPr lang="en-AU" dirty="0" smtClean="0"/>
                        <a:t>4</a:t>
                      </a:r>
                      <a:endParaRPr lang="en-AU" dirty="0"/>
                    </a:p>
                  </a:txBody>
                  <a:tcPr/>
                </a:tc>
                <a:tc>
                  <a:txBody>
                    <a:bodyPr/>
                    <a:lstStyle/>
                    <a:p>
                      <a:r>
                        <a:rPr lang="en-AU" dirty="0" smtClean="0"/>
                        <a:t>5</a:t>
                      </a:r>
                      <a:endParaRPr lang="en-AU" dirty="0"/>
                    </a:p>
                  </a:txBody>
                  <a:tcPr/>
                </a:tc>
                <a:tc>
                  <a:txBody>
                    <a:bodyPr/>
                    <a:lstStyle/>
                    <a:p>
                      <a:r>
                        <a:rPr lang="en-AU" dirty="0" smtClean="0"/>
                        <a:t>6</a:t>
                      </a:r>
                      <a:endParaRPr lang="en-AU" dirty="0"/>
                    </a:p>
                  </a:txBody>
                  <a:tcPr/>
                </a:tc>
                <a:tc>
                  <a:txBody>
                    <a:bodyPr/>
                    <a:lstStyle/>
                    <a:p>
                      <a:r>
                        <a:rPr lang="en-AU" dirty="0" smtClean="0"/>
                        <a:t>7</a:t>
                      </a:r>
                      <a:endParaRPr lang="en-AU" dirty="0"/>
                    </a:p>
                  </a:txBody>
                  <a:tcPr/>
                </a:tc>
                <a:tc>
                  <a:txBody>
                    <a:bodyPr/>
                    <a:lstStyle/>
                    <a:p>
                      <a:r>
                        <a:rPr lang="en-AU" dirty="0" smtClean="0"/>
                        <a:t>8</a:t>
                      </a:r>
                      <a:endParaRPr lang="en-AU" dirty="0"/>
                    </a:p>
                  </a:txBody>
                  <a:tcPr/>
                </a:tc>
                <a:tc>
                  <a:txBody>
                    <a:bodyPr/>
                    <a:lstStyle/>
                    <a:p>
                      <a:r>
                        <a:rPr lang="en-AU" dirty="0" smtClean="0"/>
                        <a:t>9</a:t>
                      </a:r>
                      <a:endParaRPr lang="en-AU" dirty="0"/>
                    </a:p>
                  </a:txBody>
                  <a:tcPr/>
                </a:tc>
                <a:tc>
                  <a:txBody>
                    <a:bodyPr/>
                    <a:lstStyle/>
                    <a:p>
                      <a:r>
                        <a:rPr lang="en-AU" dirty="0" smtClean="0"/>
                        <a:t>10</a:t>
                      </a:r>
                      <a:endParaRPr lang="en-AU" dirty="0"/>
                    </a:p>
                  </a:txBody>
                  <a:tcPr/>
                </a:tc>
              </a:tr>
              <a:tr h="370840">
                <a:tc>
                  <a:txBody>
                    <a:bodyPr/>
                    <a:lstStyle/>
                    <a:p>
                      <a:r>
                        <a:rPr lang="en-AU" dirty="0" smtClean="0"/>
                        <a:t>BP</a:t>
                      </a:r>
                      <a:endParaRPr lang="en-AU" dirty="0"/>
                    </a:p>
                  </a:txBody>
                  <a:tcPr/>
                </a:tc>
                <a:tc>
                  <a:txBody>
                    <a:bodyPr/>
                    <a:lstStyle/>
                    <a:p>
                      <a:r>
                        <a:rPr lang="en-AU" dirty="0" smtClean="0"/>
                        <a:t>BP</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BP</a:t>
                      </a:r>
                    </a:p>
                  </a:txBody>
                  <a:tcPr/>
                </a:tc>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endParaRPr lang="en-AU"/>
                    </a:p>
                  </a:txBody>
                  <a:tcPr/>
                </a:tc>
                <a:tc>
                  <a:txBody>
                    <a:bodyPr/>
                    <a:lstStyle/>
                    <a:p>
                      <a:endParaRPr lang="en-AU"/>
                    </a:p>
                  </a:txBody>
                  <a:tcPr/>
                </a:tc>
                <a:tc>
                  <a:txBody>
                    <a:bodyPr/>
                    <a:lstStyle/>
                    <a:p>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r>
                        <a:rPr lang="en-AU" dirty="0" smtClean="0"/>
                        <a:t>MP3</a:t>
                      </a:r>
                      <a:endParaRPr lang="en-A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MP3</a:t>
                      </a:r>
                    </a:p>
                  </a:txBody>
                  <a:tcPr/>
                </a:tc>
                <a:tc>
                  <a:txBody>
                    <a:bodyPr/>
                    <a:lstStyle/>
                    <a:p>
                      <a:r>
                        <a:rPr lang="en-AU" dirty="0" smtClean="0"/>
                        <a:t>MP3</a:t>
                      </a:r>
                      <a:endParaRPr lang="en-AU" dirty="0"/>
                    </a:p>
                  </a:txBody>
                  <a:tcPr/>
                </a:tc>
              </a:tr>
            </a:tbl>
          </a:graphicData>
        </a:graphic>
      </p:graphicFrame>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88945331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val="0"/>
              </a:ext>
            </a:extLst>
          </a:blip>
          <a:srcRect b="22834"/>
          <a:stretch/>
        </p:blipFill>
        <p:spPr bwMode="auto">
          <a:xfrm>
            <a:off x="467544" y="188640"/>
            <a:ext cx="8280920" cy="6048672"/>
          </a:xfrm>
          <a:prstGeom prst="rect">
            <a:avLst/>
          </a:prstGeom>
          <a:noFill/>
          <a:ln>
            <a:noFill/>
          </a:ln>
        </p:spPr>
      </p:pic>
      <p:sp>
        <p:nvSpPr>
          <p:cNvPr id="3" name="Footer Placeholder 2"/>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34317790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Two way tables</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4148361"/>
              </p:ext>
            </p:extLst>
          </p:nvPr>
        </p:nvGraphicFramePr>
        <p:xfrm>
          <a:off x="139623" y="2132856"/>
          <a:ext cx="9036497" cy="2103120"/>
        </p:xfrm>
        <a:graphic>
          <a:graphicData uri="http://schemas.openxmlformats.org/drawingml/2006/table">
            <a:tbl>
              <a:tblPr firstRow="1" bandRow="1">
                <a:tableStyleId>{5C22544A-7EE6-4342-B048-85BDC9FD1C3A}</a:tableStyleId>
              </a:tblPr>
              <a:tblGrid>
                <a:gridCol w="3727566"/>
                <a:gridCol w="2249098"/>
                <a:gridCol w="3059833"/>
              </a:tblGrid>
              <a:tr h="370840">
                <a:tc>
                  <a:txBody>
                    <a:bodyPr/>
                    <a:lstStyle/>
                    <a:p>
                      <a:pPr algn="ctr"/>
                      <a:endParaRPr lang="en-AU"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sz="4000" b="0" dirty="0" smtClean="0">
                          <a:solidFill>
                            <a:schemeClr val="tx1"/>
                          </a:solidFill>
                        </a:rPr>
                        <a:t>back pack</a:t>
                      </a:r>
                      <a:endParaRPr lang="en-AU"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sz="4000" b="0" dirty="0" smtClean="0">
                          <a:solidFill>
                            <a:schemeClr val="tx1"/>
                          </a:solidFill>
                        </a:rPr>
                        <a:t>No back</a:t>
                      </a:r>
                      <a:r>
                        <a:rPr lang="en-AU" sz="4000" b="0" baseline="0" dirty="0" smtClean="0">
                          <a:solidFill>
                            <a:schemeClr val="tx1"/>
                          </a:solidFill>
                        </a:rPr>
                        <a:t> pack</a:t>
                      </a:r>
                      <a:endParaRPr lang="en-AU" sz="4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AU" sz="4000" b="0" kern="1200" dirty="0" smtClean="0">
                          <a:solidFill>
                            <a:schemeClr val="tx1"/>
                          </a:solidFill>
                          <a:latin typeface="+mn-lt"/>
                          <a:ea typeface="+mn-ea"/>
                          <a:cs typeface="+mn-cs"/>
                        </a:rPr>
                        <a:t>MP3 player</a:t>
                      </a:r>
                      <a:endParaRPr lang="en-AU" sz="40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sz="2800" dirty="0" smtClean="0">
                          <a:solidFill>
                            <a:schemeClr val="tx1"/>
                          </a:solidFill>
                        </a:rPr>
                        <a:t>3</a:t>
                      </a:r>
                      <a:endParaRPr lang="en-AU"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sz="2800" dirty="0" smtClean="0">
                          <a:solidFill>
                            <a:schemeClr val="tx1"/>
                          </a:solidFill>
                        </a:rPr>
                        <a:t>4</a:t>
                      </a:r>
                      <a:endParaRPr lang="en-AU"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AU" sz="4000" b="0" kern="1200" dirty="0" smtClean="0">
                          <a:solidFill>
                            <a:schemeClr val="tx1"/>
                          </a:solidFill>
                          <a:latin typeface="+mn-lt"/>
                          <a:ea typeface="+mn-ea"/>
                          <a:cs typeface="+mn-cs"/>
                        </a:rPr>
                        <a:t>No MP3 player</a:t>
                      </a:r>
                      <a:endParaRPr lang="en-AU" sz="40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sz="2800" dirty="0" smtClean="0">
                          <a:solidFill>
                            <a:schemeClr val="tx1"/>
                          </a:solidFill>
                        </a:rPr>
                        <a:t>3</a:t>
                      </a:r>
                      <a:endParaRPr lang="en-AU"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sz="2800" dirty="0" smtClean="0">
                          <a:solidFill>
                            <a:schemeClr val="tx1"/>
                          </a:solidFill>
                        </a:rPr>
                        <a:t>0</a:t>
                      </a:r>
                      <a:endParaRPr lang="en-AU"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2" name="Footer Placeholder 1"/>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2077099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Venn diagrams</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
        <p:nvSpPr>
          <p:cNvPr id="5" name="Oval 4"/>
          <p:cNvSpPr/>
          <p:nvPr/>
        </p:nvSpPr>
        <p:spPr>
          <a:xfrm>
            <a:off x="1475656" y="2348880"/>
            <a:ext cx="3024336" cy="280831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3491880" y="2348880"/>
            <a:ext cx="3024336" cy="280831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p:cNvSpPr txBox="1"/>
          <p:nvPr/>
        </p:nvSpPr>
        <p:spPr>
          <a:xfrm>
            <a:off x="2195736" y="2636912"/>
            <a:ext cx="1829347" cy="584775"/>
          </a:xfrm>
          <a:prstGeom prst="rect">
            <a:avLst/>
          </a:prstGeom>
          <a:noFill/>
        </p:spPr>
        <p:txBody>
          <a:bodyPr wrap="none" rtlCol="0">
            <a:spAutoFit/>
          </a:bodyPr>
          <a:lstStyle/>
          <a:p>
            <a:r>
              <a:rPr lang="en-AU" sz="3200" dirty="0" smtClean="0"/>
              <a:t>Back pack</a:t>
            </a:r>
            <a:endParaRPr lang="en-AU" dirty="0"/>
          </a:p>
        </p:txBody>
      </p:sp>
      <p:sp>
        <p:nvSpPr>
          <p:cNvPr id="9" name="TextBox 8"/>
          <p:cNvSpPr txBox="1"/>
          <p:nvPr/>
        </p:nvSpPr>
        <p:spPr>
          <a:xfrm>
            <a:off x="4153606" y="2794033"/>
            <a:ext cx="2076402" cy="584775"/>
          </a:xfrm>
          <a:prstGeom prst="rect">
            <a:avLst/>
          </a:prstGeom>
          <a:noFill/>
        </p:spPr>
        <p:txBody>
          <a:bodyPr wrap="none" rtlCol="0">
            <a:spAutoFit/>
          </a:bodyPr>
          <a:lstStyle/>
          <a:p>
            <a:r>
              <a:rPr lang="en-AU" sz="3200" dirty="0" smtClean="0"/>
              <a:t>MP</a:t>
            </a:r>
            <a:r>
              <a:rPr lang="en-AU" sz="3200" dirty="0"/>
              <a:t>3</a:t>
            </a:r>
            <a:r>
              <a:rPr lang="en-AU" sz="3200" dirty="0" smtClean="0"/>
              <a:t> player</a:t>
            </a:r>
            <a:endParaRPr lang="en-AU" sz="3200" dirty="0"/>
          </a:p>
        </p:txBody>
      </p:sp>
      <p:sp>
        <p:nvSpPr>
          <p:cNvPr id="10" name="TextBox 9"/>
          <p:cNvSpPr txBox="1"/>
          <p:nvPr/>
        </p:nvSpPr>
        <p:spPr>
          <a:xfrm>
            <a:off x="2339752" y="3933056"/>
            <a:ext cx="444352" cy="707886"/>
          </a:xfrm>
          <a:prstGeom prst="rect">
            <a:avLst/>
          </a:prstGeom>
          <a:noFill/>
        </p:spPr>
        <p:txBody>
          <a:bodyPr wrap="none" rtlCol="0">
            <a:spAutoFit/>
          </a:bodyPr>
          <a:lstStyle/>
          <a:p>
            <a:r>
              <a:rPr lang="en-AU" sz="4000" dirty="0" smtClean="0"/>
              <a:t>3</a:t>
            </a:r>
            <a:endParaRPr lang="en-AU" sz="4000" dirty="0"/>
          </a:p>
        </p:txBody>
      </p:sp>
      <p:sp>
        <p:nvSpPr>
          <p:cNvPr id="11" name="TextBox 10"/>
          <p:cNvSpPr txBox="1"/>
          <p:nvPr/>
        </p:nvSpPr>
        <p:spPr>
          <a:xfrm>
            <a:off x="3851920" y="3553199"/>
            <a:ext cx="418704" cy="646331"/>
          </a:xfrm>
          <a:prstGeom prst="rect">
            <a:avLst/>
          </a:prstGeom>
          <a:noFill/>
        </p:spPr>
        <p:txBody>
          <a:bodyPr wrap="none" rtlCol="0">
            <a:spAutoFit/>
          </a:bodyPr>
          <a:lstStyle/>
          <a:p>
            <a:r>
              <a:rPr lang="en-AU" sz="3600" dirty="0" smtClean="0"/>
              <a:t>3</a:t>
            </a:r>
            <a:endParaRPr lang="en-AU" sz="3600" dirty="0"/>
          </a:p>
        </p:txBody>
      </p:sp>
      <p:sp>
        <p:nvSpPr>
          <p:cNvPr id="12" name="TextBox 11"/>
          <p:cNvSpPr txBox="1"/>
          <p:nvPr/>
        </p:nvSpPr>
        <p:spPr>
          <a:xfrm>
            <a:off x="6876256" y="4941168"/>
            <a:ext cx="418704" cy="646331"/>
          </a:xfrm>
          <a:prstGeom prst="rect">
            <a:avLst/>
          </a:prstGeom>
          <a:noFill/>
        </p:spPr>
        <p:txBody>
          <a:bodyPr wrap="none" rtlCol="0">
            <a:spAutoFit/>
          </a:bodyPr>
          <a:lstStyle/>
          <a:p>
            <a:r>
              <a:rPr lang="en-AU" sz="3600" dirty="0" smtClean="0"/>
              <a:t>0</a:t>
            </a:r>
            <a:endParaRPr lang="en-AU" sz="3600" dirty="0"/>
          </a:p>
        </p:txBody>
      </p:sp>
      <p:sp>
        <p:nvSpPr>
          <p:cNvPr id="13" name="TextBox 12"/>
          <p:cNvSpPr txBox="1"/>
          <p:nvPr/>
        </p:nvSpPr>
        <p:spPr>
          <a:xfrm>
            <a:off x="5191807" y="3609890"/>
            <a:ext cx="418704" cy="646331"/>
          </a:xfrm>
          <a:prstGeom prst="rect">
            <a:avLst/>
          </a:prstGeom>
          <a:noFill/>
        </p:spPr>
        <p:txBody>
          <a:bodyPr wrap="none" rtlCol="0">
            <a:spAutoFit/>
          </a:bodyPr>
          <a:lstStyle/>
          <a:p>
            <a:r>
              <a:rPr lang="en-AU" sz="3600" dirty="0" smtClean="0"/>
              <a:t>4</a:t>
            </a:r>
            <a:endParaRPr lang="en-AU" sz="3600" dirty="0"/>
          </a:p>
        </p:txBody>
      </p:sp>
    </p:spTree>
    <p:extLst>
      <p:ext uri="{BB962C8B-B14F-4D97-AF65-F5344CB8AC3E}">
        <p14:creationId xmlns:p14="http://schemas.microsoft.com/office/powerpoint/2010/main" val="297423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P spid="10" grpId="0"/>
      <p:bldP spid="11" grpId="0"/>
      <p:bldP spid="12" grpId="0"/>
      <p:bldP spid="1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6210"/>
          </a:xfrm>
        </p:spPr>
        <p:txBody>
          <a:bodyPr>
            <a:normAutofit fontScale="90000"/>
          </a:bodyPr>
          <a:lstStyle/>
          <a:p>
            <a:r>
              <a:rPr lang="en-AU" dirty="0" smtClean="0">
                <a:solidFill>
                  <a:schemeClr val="accent1"/>
                </a:solidFill>
              </a:rPr>
              <a:t>What about the students who cannot get started?</a:t>
            </a:r>
            <a:br>
              <a:rPr lang="en-AU" dirty="0" smtClean="0">
                <a:solidFill>
                  <a:schemeClr val="accent1"/>
                </a:solidFill>
              </a:rPr>
            </a:br>
            <a:r>
              <a:rPr lang="en-AU" dirty="0" smtClean="0">
                <a:solidFill>
                  <a:schemeClr val="accent1"/>
                </a:solidFill>
              </a:rPr>
              <a:t>An enabling prompt</a:t>
            </a:r>
            <a:endParaRPr lang="en-AU" dirty="0">
              <a:solidFill>
                <a:schemeClr val="accent1"/>
              </a:solidFill>
            </a:endParaRPr>
          </a:p>
        </p:txBody>
      </p:sp>
      <p:sp>
        <p:nvSpPr>
          <p:cNvPr id="3" name="Content Placeholder 2"/>
          <p:cNvSpPr>
            <a:spLocks noGrp="1"/>
          </p:cNvSpPr>
          <p:nvPr>
            <p:ph idx="1"/>
          </p:nvPr>
        </p:nvSpPr>
        <p:spPr>
          <a:xfrm>
            <a:off x="179512" y="2708920"/>
            <a:ext cx="8507288" cy="3417243"/>
          </a:xfrm>
        </p:spPr>
        <p:txBody>
          <a:bodyPr>
            <a:normAutofit fontScale="92500" lnSpcReduction="10000"/>
          </a:bodyPr>
          <a:lstStyle/>
          <a:p>
            <a:r>
              <a:rPr lang="en-US" dirty="0"/>
              <a:t>On a train, there are 10 people. </a:t>
            </a:r>
            <a:endParaRPr lang="en-US" dirty="0" smtClean="0"/>
          </a:p>
          <a:p>
            <a:r>
              <a:rPr lang="en-US" dirty="0" smtClean="0"/>
              <a:t>Six </a:t>
            </a:r>
            <a:r>
              <a:rPr lang="en-US" dirty="0"/>
              <a:t>of the people have a backpack, and 7 of the people have an MP3 player. </a:t>
            </a:r>
            <a:endParaRPr lang="en-US" dirty="0" smtClean="0"/>
          </a:p>
          <a:p>
            <a:r>
              <a:rPr lang="en-US" dirty="0" smtClean="0"/>
              <a:t>How </a:t>
            </a:r>
            <a:r>
              <a:rPr lang="en-US" dirty="0"/>
              <a:t>many people might have both a backpack and an MP3 player? </a:t>
            </a:r>
            <a:endParaRPr lang="en-US" dirty="0" smtClean="0"/>
          </a:p>
          <a:p>
            <a:r>
              <a:rPr lang="en-US" dirty="0" smtClean="0"/>
              <a:t>What </a:t>
            </a:r>
            <a:r>
              <a:rPr lang="en-US" dirty="0"/>
              <a:t>is the smallest possible answer for this? </a:t>
            </a:r>
            <a:endParaRPr lang="en-US" dirty="0" smtClean="0"/>
          </a:p>
          <a:p>
            <a:r>
              <a:rPr lang="en-US" dirty="0" smtClean="0"/>
              <a:t>What </a:t>
            </a:r>
            <a:r>
              <a:rPr lang="en-US" dirty="0"/>
              <a:t>is the largest possible answer?</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22201866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en-AU" dirty="0">
                <a:solidFill>
                  <a:schemeClr val="accent1"/>
                </a:solidFill>
              </a:rPr>
              <a:t>What are enabling prompts?</a:t>
            </a:r>
          </a:p>
        </p:txBody>
      </p:sp>
      <p:sp>
        <p:nvSpPr>
          <p:cNvPr id="279555" name="Rectangle 3"/>
          <p:cNvSpPr>
            <a:spLocks noGrp="1" noChangeArrowheads="1"/>
          </p:cNvSpPr>
          <p:nvPr>
            <p:ph type="body" idx="1"/>
          </p:nvPr>
        </p:nvSpPr>
        <p:spPr>
          <a:xfrm>
            <a:off x="250825" y="1340768"/>
            <a:ext cx="8353425" cy="4968552"/>
          </a:xfrm>
        </p:spPr>
        <p:txBody>
          <a:bodyPr>
            <a:noAutofit/>
          </a:bodyPr>
          <a:lstStyle/>
          <a:p>
            <a:pPr>
              <a:lnSpc>
                <a:spcPct val="80000"/>
              </a:lnSpc>
            </a:pPr>
            <a:r>
              <a:rPr lang="en-AU" dirty="0"/>
              <a:t>Enabling prompts can involve slightly varying an aspect of the task demand, such as </a:t>
            </a:r>
          </a:p>
          <a:p>
            <a:pPr lvl="1">
              <a:lnSpc>
                <a:spcPct val="80000"/>
              </a:lnSpc>
            </a:pPr>
            <a:r>
              <a:rPr lang="en-AU" dirty="0"/>
              <a:t>the form of representation, </a:t>
            </a:r>
          </a:p>
          <a:p>
            <a:pPr lvl="1">
              <a:lnSpc>
                <a:spcPct val="80000"/>
              </a:lnSpc>
            </a:pPr>
            <a:r>
              <a:rPr lang="en-AU" dirty="0"/>
              <a:t>the size of the numbers, or </a:t>
            </a:r>
          </a:p>
          <a:p>
            <a:pPr lvl="1">
              <a:lnSpc>
                <a:spcPct val="80000"/>
              </a:lnSpc>
            </a:pPr>
            <a:r>
              <a:rPr lang="en-AU" dirty="0"/>
              <a:t>the number of steps, </a:t>
            </a:r>
          </a:p>
          <a:p>
            <a:pPr>
              <a:lnSpc>
                <a:spcPct val="80000"/>
              </a:lnSpc>
              <a:buFontTx/>
              <a:buNone/>
            </a:pPr>
            <a:r>
              <a:rPr lang="en-AU" dirty="0"/>
              <a:t>	so that a student experiencing difficulty, if successful, can proceed with the original task. </a:t>
            </a:r>
          </a:p>
          <a:p>
            <a:pPr>
              <a:lnSpc>
                <a:spcPct val="80000"/>
              </a:lnSpc>
            </a:pPr>
            <a:r>
              <a:rPr lang="en-AU" dirty="0"/>
              <a:t>This approach can be contrasted with the more common requirement that such students </a:t>
            </a:r>
          </a:p>
          <a:p>
            <a:pPr lvl="1">
              <a:lnSpc>
                <a:spcPct val="80000"/>
              </a:lnSpc>
            </a:pPr>
            <a:r>
              <a:rPr lang="en-AU" dirty="0"/>
              <a:t>listen to additional explanations; or </a:t>
            </a:r>
          </a:p>
          <a:p>
            <a:pPr lvl="1">
              <a:lnSpc>
                <a:spcPct val="80000"/>
              </a:lnSpc>
            </a:pPr>
            <a:r>
              <a:rPr lang="en-AU" dirty="0"/>
              <a:t>pursue goals substantially different from the rest of the class. </a:t>
            </a:r>
          </a:p>
        </p:txBody>
      </p:sp>
      <p:sp>
        <p:nvSpPr>
          <p:cNvPr id="4" name="Footer Placeholder 3"/>
          <p:cNvSpPr>
            <a:spLocks noGrp="1"/>
          </p:cNvSpPr>
          <p:nvPr>
            <p:ph type="ftr" sz="quarter" idx="4294967295"/>
          </p:nvPr>
        </p:nvSpPr>
        <p:spPr>
          <a:xfrm>
            <a:off x="3124200" y="6356350"/>
            <a:ext cx="2895600" cy="365125"/>
          </a:xfrm>
          <a:prstGeom prst="rect">
            <a:avLst/>
          </a:prstGeom>
        </p:spPr>
        <p:txBody>
          <a:bodyPr/>
          <a:lstStyle/>
          <a:p>
            <a:r>
              <a:rPr lang="en-AU" smtClean="0"/>
              <a:t>MAT june 2013</a:t>
            </a:r>
            <a:endParaRPr lang="en-AU"/>
          </a:p>
        </p:txBody>
      </p:sp>
    </p:spTree>
    <p:extLst>
      <p:ext uri="{BB962C8B-B14F-4D97-AF65-F5344CB8AC3E}">
        <p14:creationId xmlns:p14="http://schemas.microsoft.com/office/powerpoint/2010/main" val="87841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955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955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955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955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955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9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tx2"/>
                </a:solidFill>
              </a:rPr>
              <a:t>An extending prompt</a:t>
            </a:r>
            <a:endParaRPr lang="en-AU" dirty="0">
              <a:solidFill>
                <a:schemeClr val="tx2"/>
              </a:solidFill>
            </a:endParaRPr>
          </a:p>
        </p:txBody>
      </p:sp>
      <p:sp>
        <p:nvSpPr>
          <p:cNvPr id="3" name="Content Placeholder 2"/>
          <p:cNvSpPr>
            <a:spLocks noGrp="1"/>
          </p:cNvSpPr>
          <p:nvPr>
            <p:ph idx="1"/>
          </p:nvPr>
        </p:nvSpPr>
        <p:spPr/>
        <p:txBody>
          <a:bodyPr>
            <a:normAutofit lnSpcReduction="10000"/>
          </a:bodyPr>
          <a:lstStyle/>
          <a:p>
            <a:r>
              <a:rPr lang="en-US" dirty="0"/>
              <a:t>On a train, the probability that a passenger has a backpack is 2/3, and the probability that a passenger has an MP3 player is 2/7.How many passengers might be on the train? How many passengers might have both a backpack and an MP3 player? What is the range of possible answers for this?</a:t>
            </a:r>
            <a:endParaRPr lang="en-AU" dirty="0"/>
          </a:p>
          <a:p>
            <a:r>
              <a:rPr lang="en-US" dirty="0"/>
              <a:t>Represent each of your solutions in two different ways.</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68678241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Thinking about what comes next</a:t>
            </a:r>
            <a:endParaRPr lang="en-AU" dirty="0"/>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70200374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consolidating task</a:t>
            </a:r>
            <a:endParaRPr lang="en-AU" dirty="0"/>
          </a:p>
        </p:txBody>
      </p:sp>
      <p:sp>
        <p:nvSpPr>
          <p:cNvPr id="3" name="Content Placeholder 2"/>
          <p:cNvSpPr>
            <a:spLocks noGrp="1"/>
          </p:cNvSpPr>
          <p:nvPr>
            <p:ph idx="1"/>
          </p:nvPr>
        </p:nvSpPr>
        <p:spPr/>
        <p:txBody>
          <a:bodyPr>
            <a:normAutofit lnSpcReduction="10000"/>
          </a:bodyPr>
          <a:lstStyle/>
          <a:p>
            <a:r>
              <a:rPr lang="en-US" dirty="0"/>
              <a:t>On a train, the probability that a passenger has a backpack is 0.65, and the probability that a passenger as an MP3 player is 0.57. </a:t>
            </a:r>
            <a:endParaRPr lang="en-AU" dirty="0"/>
          </a:p>
          <a:p>
            <a:r>
              <a:rPr lang="en-US" dirty="0"/>
              <a:t>How many passengers might be on the train? </a:t>
            </a:r>
            <a:endParaRPr lang="en-AU" dirty="0"/>
          </a:p>
          <a:p>
            <a:r>
              <a:rPr lang="en-US" dirty="0"/>
              <a:t>What is the maximum and minimum number of possibilities for people who have both a backpack and an MP3 player?</a:t>
            </a:r>
            <a:endParaRPr lang="en-AU" dirty="0"/>
          </a:p>
          <a:p>
            <a:r>
              <a:rPr lang="en-US" dirty="0"/>
              <a:t>Represent each of your solutions in two different ways.</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93327801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smtClean="0"/>
              <a:t>Missing number multiplication</a:t>
            </a:r>
            <a:endParaRPr lang="en-AU" dirty="0"/>
          </a:p>
        </p:txBody>
      </p:sp>
      <p:sp>
        <p:nvSpPr>
          <p:cNvPr id="3" name="Subtitle 2"/>
          <p:cNvSpPr>
            <a:spLocks noGrp="1"/>
          </p:cNvSpPr>
          <p:nvPr>
            <p:ph type="subTitle"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27042991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Our goal</a:t>
            </a:r>
            <a:endParaRPr lang="en-AU" dirty="0"/>
          </a:p>
        </p:txBody>
      </p:sp>
      <p:sp>
        <p:nvSpPr>
          <p:cNvPr id="3" name="Content Placeholder 2"/>
          <p:cNvSpPr>
            <a:spLocks noGrp="1"/>
          </p:cNvSpPr>
          <p:nvPr>
            <p:ph idx="1"/>
          </p:nvPr>
        </p:nvSpPr>
        <p:spPr/>
        <p:txBody>
          <a:bodyPr/>
          <a:lstStyle/>
          <a:p>
            <a:r>
              <a:rPr lang="en-US" dirty="0"/>
              <a:t>Sometimes solving multiplication and division problems is about finding patterns. </a:t>
            </a:r>
            <a:endParaRPr lang="en-US" dirty="0" smtClean="0"/>
          </a:p>
          <a:p>
            <a:r>
              <a:rPr lang="en-US" dirty="0" smtClean="0"/>
              <a:t>In </a:t>
            </a:r>
            <a:r>
              <a:rPr lang="en-US" dirty="0"/>
              <a:t>this case </a:t>
            </a:r>
            <a:r>
              <a:rPr lang="en-US" dirty="0" smtClean="0"/>
              <a:t>look for numbers that when </a:t>
            </a:r>
            <a:r>
              <a:rPr lang="en-US" dirty="0"/>
              <a:t>multiplied have an answer that ends in 0.</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9809005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Missing digit</a:t>
            </a:r>
            <a:endParaRPr lang="en-AU" dirty="0"/>
          </a:p>
        </p:txBody>
      </p:sp>
      <p:sp>
        <p:nvSpPr>
          <p:cNvPr id="3" name="Content Placeholder 2"/>
          <p:cNvSpPr>
            <a:spLocks noGrp="1"/>
          </p:cNvSpPr>
          <p:nvPr>
            <p:ph idx="1"/>
          </p:nvPr>
        </p:nvSpPr>
        <p:spPr/>
        <p:txBody>
          <a:bodyPr/>
          <a:lstStyle/>
          <a:p>
            <a:pPr marL="0" indent="0">
              <a:buNone/>
            </a:pPr>
            <a:r>
              <a:rPr lang="en-AU" dirty="0" smtClean="0"/>
              <a:t>This number has a digit missing</a:t>
            </a:r>
          </a:p>
          <a:p>
            <a:pPr marL="0" indent="0">
              <a:buNone/>
            </a:pPr>
            <a:r>
              <a:rPr lang="en-AU" dirty="0" smtClean="0"/>
              <a:t>			__ 4</a:t>
            </a:r>
          </a:p>
          <a:p>
            <a:pPr marL="0" indent="0">
              <a:buNone/>
            </a:pPr>
            <a:endParaRPr lang="en-AU" dirty="0"/>
          </a:p>
          <a:p>
            <a:pPr marL="0" indent="0">
              <a:buNone/>
            </a:pPr>
            <a:r>
              <a:rPr lang="en-AU" dirty="0" smtClean="0"/>
              <a:t>What might be the number?</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75757203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question</a:t>
            </a:r>
            <a:endParaRPr lang="en-AU" dirty="0"/>
          </a:p>
        </p:txBody>
      </p:sp>
      <p:sp>
        <p:nvSpPr>
          <p:cNvPr id="3" name="Content Placeholder 2"/>
          <p:cNvSpPr>
            <a:spLocks noGrp="1"/>
          </p:cNvSpPr>
          <p:nvPr>
            <p:ph idx="1"/>
          </p:nvPr>
        </p:nvSpPr>
        <p:spPr/>
        <p:txBody>
          <a:bodyPr/>
          <a:lstStyle/>
          <a:p>
            <a:r>
              <a:rPr lang="en-US" dirty="0"/>
              <a:t>I did a multiplication question correctly for homework, but my printer ran out of ink. I remember it looked like</a:t>
            </a:r>
            <a:endParaRPr lang="en-AU" dirty="0"/>
          </a:p>
          <a:p>
            <a:pPr marL="0" indent="0">
              <a:buNone/>
            </a:pPr>
            <a:r>
              <a:rPr lang="en-US" dirty="0" smtClean="0"/>
              <a:t>			2 </a:t>
            </a:r>
            <a:r>
              <a:rPr lang="en-US" dirty="0"/>
              <a:t>_ x 3 _ = _ _ 0</a:t>
            </a:r>
            <a:endParaRPr lang="en-AU" dirty="0"/>
          </a:p>
          <a:p>
            <a:r>
              <a:rPr lang="en-US" dirty="0"/>
              <a:t>What might be the digits that did not print? (Give as many answers as you can)</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6978326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If you are stuck</a:t>
            </a:r>
            <a:endParaRPr lang="en-AU" dirty="0"/>
          </a:p>
        </p:txBody>
      </p:sp>
      <p:sp>
        <p:nvSpPr>
          <p:cNvPr id="3" name="Content Placeholder 2"/>
          <p:cNvSpPr>
            <a:spLocks noGrp="1"/>
          </p:cNvSpPr>
          <p:nvPr>
            <p:ph idx="1"/>
          </p:nvPr>
        </p:nvSpPr>
        <p:spPr/>
        <p:txBody>
          <a:bodyPr/>
          <a:lstStyle/>
          <a:p>
            <a:r>
              <a:rPr lang="en-US" dirty="0" smtClean="0"/>
              <a:t>What might be the missing digits</a:t>
            </a:r>
          </a:p>
          <a:p>
            <a:endParaRPr lang="en-US" dirty="0" smtClean="0"/>
          </a:p>
          <a:p>
            <a:pPr marL="0" indent="0">
              <a:buNone/>
            </a:pPr>
            <a:r>
              <a:rPr lang="en-US" dirty="0" smtClean="0"/>
              <a:t>		__   ×   __   =  </a:t>
            </a:r>
            <a:r>
              <a:rPr lang="en-US" dirty="0"/>
              <a:t>__ </a:t>
            </a:r>
            <a:r>
              <a:rPr lang="en-US" dirty="0" smtClean="0"/>
              <a:t> 0</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79195266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If you are finished</a:t>
            </a:r>
            <a:endParaRPr lang="en-AU" dirty="0"/>
          </a:p>
        </p:txBody>
      </p:sp>
      <p:sp>
        <p:nvSpPr>
          <p:cNvPr id="3" name="Content Placeholder 2"/>
          <p:cNvSpPr>
            <a:spLocks noGrp="1"/>
          </p:cNvSpPr>
          <p:nvPr>
            <p:ph idx="1"/>
          </p:nvPr>
        </p:nvSpPr>
        <p:spPr/>
        <p:txBody>
          <a:bodyPr/>
          <a:lstStyle/>
          <a:p>
            <a:r>
              <a:rPr lang="en-US" dirty="0" smtClean="0"/>
              <a:t>What might be the missing digits?</a:t>
            </a:r>
          </a:p>
          <a:p>
            <a:endParaRPr lang="en-US" dirty="0" smtClean="0"/>
          </a:p>
          <a:p>
            <a:pPr marL="0" indent="0">
              <a:buNone/>
            </a:pPr>
            <a:r>
              <a:rPr lang="en-US" dirty="0" smtClean="0"/>
              <a:t>	_  </a:t>
            </a:r>
            <a:r>
              <a:rPr lang="en-US" dirty="0"/>
              <a:t>x </a:t>
            </a:r>
            <a:r>
              <a:rPr lang="en-US" dirty="0" smtClean="0"/>
              <a:t> _  0  </a:t>
            </a:r>
            <a:r>
              <a:rPr lang="en-US" dirty="0"/>
              <a:t>x </a:t>
            </a:r>
            <a:r>
              <a:rPr lang="en-US" dirty="0" smtClean="0"/>
              <a:t> 3  _  =  </a:t>
            </a:r>
            <a:r>
              <a:rPr lang="en-US" dirty="0"/>
              <a:t>_ </a:t>
            </a:r>
            <a:r>
              <a:rPr lang="en-US" dirty="0" smtClean="0"/>
              <a:t> _  0</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63091574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Now do this</a:t>
            </a:r>
            <a:endParaRPr lang="en-AU" dirty="0"/>
          </a:p>
        </p:txBody>
      </p:sp>
      <p:sp>
        <p:nvSpPr>
          <p:cNvPr id="3" name="Content Placeholder 2"/>
          <p:cNvSpPr>
            <a:spLocks noGrp="1"/>
          </p:cNvSpPr>
          <p:nvPr>
            <p:ph idx="1"/>
          </p:nvPr>
        </p:nvSpPr>
        <p:spPr/>
        <p:txBody>
          <a:bodyPr/>
          <a:lstStyle/>
          <a:p>
            <a:r>
              <a:rPr lang="en-US" dirty="0"/>
              <a:t>I did a multiplication question correctly for homework, but my printer ran out of ink. I remember it looked like</a:t>
            </a:r>
            <a:endParaRPr lang="en-AU" dirty="0"/>
          </a:p>
          <a:p>
            <a:pPr marL="0" indent="0">
              <a:buNone/>
            </a:pPr>
            <a:r>
              <a:rPr lang="en-US" dirty="0" smtClean="0"/>
              <a:t>		1  </a:t>
            </a:r>
            <a:r>
              <a:rPr lang="en-US" dirty="0"/>
              <a:t>__ </a:t>
            </a:r>
            <a:r>
              <a:rPr lang="en-US" dirty="0" smtClean="0"/>
              <a:t> ×  4  __  </a:t>
            </a:r>
            <a:r>
              <a:rPr lang="en-US" dirty="0"/>
              <a:t>= </a:t>
            </a:r>
            <a:r>
              <a:rPr lang="en-US" dirty="0" smtClean="0"/>
              <a:t> __  __  </a:t>
            </a:r>
            <a:r>
              <a:rPr lang="en-US" dirty="0"/>
              <a:t>2</a:t>
            </a:r>
            <a:endParaRPr lang="en-AU" dirty="0"/>
          </a:p>
          <a:p>
            <a:r>
              <a:rPr lang="en-US" dirty="0"/>
              <a:t>What might be the digits that that did not print?</a:t>
            </a:r>
            <a:endParaRPr lang="en-AU" dirty="0"/>
          </a:p>
          <a:p>
            <a:r>
              <a:rPr lang="en-US" dirty="0"/>
              <a:t>(give as many answers as you can)</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5954505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We said our goal was …</a:t>
            </a:r>
            <a:endParaRPr lang="en-AU" dirty="0"/>
          </a:p>
        </p:txBody>
      </p:sp>
      <p:sp>
        <p:nvSpPr>
          <p:cNvPr id="3" name="Content Placeholder 2"/>
          <p:cNvSpPr>
            <a:spLocks noGrp="1"/>
          </p:cNvSpPr>
          <p:nvPr>
            <p:ph idx="1"/>
          </p:nvPr>
        </p:nvSpPr>
        <p:spPr/>
        <p:txBody>
          <a:bodyPr/>
          <a:lstStyle/>
          <a:p>
            <a:r>
              <a:rPr lang="en-US" dirty="0"/>
              <a:t>Sometimes solving multiplication and division problems is about finding patterns. </a:t>
            </a:r>
            <a:endParaRPr lang="en-US" dirty="0" smtClean="0"/>
          </a:p>
          <a:p>
            <a:r>
              <a:rPr lang="en-US" dirty="0" smtClean="0"/>
              <a:t>In </a:t>
            </a:r>
            <a:r>
              <a:rPr lang="en-US" dirty="0"/>
              <a:t>this case </a:t>
            </a:r>
            <a:r>
              <a:rPr lang="en-US" dirty="0" smtClean="0"/>
              <a:t>look for numbers that when </a:t>
            </a:r>
            <a:r>
              <a:rPr lang="en-US" dirty="0"/>
              <a:t>multiplied have an answer that ends in 0.</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51531487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8668492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Surface area = 22</a:t>
            </a:r>
            <a:endParaRPr lang="en-AU" dirty="0"/>
          </a:p>
        </p:txBody>
      </p:sp>
      <p:sp>
        <p:nvSpPr>
          <p:cNvPr id="3" name="Content Placeholder 2"/>
          <p:cNvSpPr>
            <a:spLocks noGrp="1"/>
          </p:cNvSpPr>
          <p:nvPr>
            <p:ph idx="1"/>
          </p:nvPr>
        </p:nvSpPr>
        <p:spPr/>
        <p:txBody>
          <a:bodyPr/>
          <a:lstStyle/>
          <a:p>
            <a:r>
              <a:rPr lang="en-US" dirty="0"/>
              <a:t>A rectangular prism is made from cubes.</a:t>
            </a:r>
            <a:endParaRPr lang="en-AU" dirty="0"/>
          </a:p>
          <a:p>
            <a:r>
              <a:rPr lang="en-US" dirty="0"/>
              <a:t>It has a surface area of 22 square units.</a:t>
            </a:r>
            <a:endParaRPr lang="en-AU" dirty="0"/>
          </a:p>
          <a:p>
            <a:r>
              <a:rPr lang="en-US" dirty="0"/>
              <a:t>Draw what the rectangular prism might look like?</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6678736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For the students</a:t>
            </a:r>
            <a:r>
              <a:rPr lang="en-US" b="1" dirty="0" smtClean="0"/>
              <a:t>:</a:t>
            </a:r>
            <a:endParaRPr lang="en-AU" dirty="0"/>
          </a:p>
        </p:txBody>
      </p:sp>
      <p:sp>
        <p:nvSpPr>
          <p:cNvPr id="3" name="Content Placeholder 2"/>
          <p:cNvSpPr>
            <a:spLocks noGrp="1"/>
          </p:cNvSpPr>
          <p:nvPr>
            <p:ph idx="1"/>
          </p:nvPr>
        </p:nvSpPr>
        <p:spPr/>
        <p:txBody>
          <a:bodyPr>
            <a:normAutofit/>
          </a:bodyPr>
          <a:lstStyle/>
          <a:p>
            <a:r>
              <a:rPr lang="en-US" dirty="0" smtClean="0"/>
              <a:t>If </a:t>
            </a:r>
            <a:r>
              <a:rPr lang="en-US" dirty="0"/>
              <a:t>you are given the surface area of a rectangular prism, you are </a:t>
            </a:r>
            <a:r>
              <a:rPr lang="en-US" dirty="0" smtClean="0"/>
              <a:t>able to </a:t>
            </a:r>
            <a:r>
              <a:rPr lang="en-US" dirty="0"/>
              <a:t>work out what the prism might look like.</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5702171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Introductory task: </a:t>
            </a:r>
            <a:endParaRPr lang="en-AU" dirty="0"/>
          </a:p>
        </p:txBody>
      </p:sp>
      <p:sp>
        <p:nvSpPr>
          <p:cNvPr id="3" name="Content Placeholder 2"/>
          <p:cNvSpPr>
            <a:spLocks noGrp="1"/>
          </p:cNvSpPr>
          <p:nvPr>
            <p:ph idx="1"/>
          </p:nvPr>
        </p:nvSpPr>
        <p:spPr/>
        <p:txBody>
          <a:bodyPr/>
          <a:lstStyle/>
          <a:p>
            <a:r>
              <a:rPr lang="en-US" dirty="0" smtClean="0"/>
              <a:t>What </a:t>
            </a:r>
            <a:r>
              <a:rPr lang="en-US" dirty="0"/>
              <a:t>is the surface area and volume of a cube that is 2 cm × 2 cm × 2 cm? </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7800046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Enabling prompt</a:t>
            </a:r>
            <a:r>
              <a:rPr lang="en-US" b="1" dirty="0" smtClean="0"/>
              <a:t>:</a:t>
            </a:r>
            <a:endParaRPr lang="en-AU" dirty="0"/>
          </a:p>
        </p:txBody>
      </p:sp>
      <p:sp>
        <p:nvSpPr>
          <p:cNvPr id="3" name="Content Placeholder 2"/>
          <p:cNvSpPr>
            <a:spLocks noGrp="1"/>
          </p:cNvSpPr>
          <p:nvPr>
            <p:ph idx="1"/>
          </p:nvPr>
        </p:nvSpPr>
        <p:spPr/>
        <p:txBody>
          <a:bodyPr/>
          <a:lstStyle/>
          <a:p>
            <a:r>
              <a:rPr lang="en-US" dirty="0" smtClean="0"/>
              <a:t>Arrange </a:t>
            </a:r>
            <a:r>
              <a:rPr lang="en-US" dirty="0"/>
              <a:t>a small number of cubes into a rectangular prism, then calculate the volume and surface area. </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817894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Extending prompt</a:t>
            </a:r>
            <a:r>
              <a:rPr lang="en-US" b="1" dirty="0" smtClean="0"/>
              <a:t>:</a:t>
            </a:r>
            <a:endParaRPr lang="en-AU" dirty="0"/>
          </a:p>
        </p:txBody>
      </p:sp>
      <p:sp>
        <p:nvSpPr>
          <p:cNvPr id="3" name="Content Placeholder 2"/>
          <p:cNvSpPr>
            <a:spLocks noGrp="1"/>
          </p:cNvSpPr>
          <p:nvPr>
            <p:ph idx="1"/>
          </p:nvPr>
        </p:nvSpPr>
        <p:spPr/>
        <p:txBody>
          <a:bodyPr/>
          <a:lstStyle/>
          <a:p>
            <a:r>
              <a:rPr lang="en-US" dirty="0" smtClean="0"/>
              <a:t>The </a:t>
            </a:r>
            <a:r>
              <a:rPr lang="en-US" dirty="0"/>
              <a:t>surface area of a closed rectangular prism is 94 cm</a:t>
            </a:r>
            <a:r>
              <a:rPr lang="en-US" baseline="30000" dirty="0"/>
              <a:t>2</a:t>
            </a:r>
            <a:r>
              <a:rPr lang="en-US" dirty="0"/>
              <a:t>. </a:t>
            </a:r>
            <a:endParaRPr lang="en-AU" dirty="0"/>
          </a:p>
          <a:p>
            <a:r>
              <a:rPr lang="en-US" dirty="0"/>
              <a:t>What might be the dimensions of the prism?</a:t>
            </a:r>
            <a:endParaRPr lang="en-AU" dirty="0"/>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1716678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US" dirty="0"/>
              <a:t>The surface area of a closed rectangular prism is 46 cm</a:t>
            </a:r>
            <a:r>
              <a:rPr lang="en-US" baseline="30000" dirty="0"/>
              <a:t>2</a:t>
            </a:r>
            <a:r>
              <a:rPr lang="en-US" dirty="0"/>
              <a:t>.</a:t>
            </a:r>
            <a:endParaRPr lang="en-AU" dirty="0"/>
          </a:p>
          <a:p>
            <a:r>
              <a:rPr lang="en-US" dirty="0"/>
              <a:t>What might be the dimensions of the prism?</a:t>
            </a:r>
            <a:endParaRPr lang="en-AU" dirty="0"/>
          </a:p>
          <a:p>
            <a:endParaRPr lang="en-AU" dirty="0"/>
          </a:p>
        </p:txBody>
      </p:sp>
      <p:pic>
        <p:nvPicPr>
          <p:cNvPr id="4" name="Picture 3" descr="ANd9GcTZ7rcxU2AdG0gIYWqqUubvYrFEL7-YCkcgfH86nHGfd_Y4Ugr5yXe7arI">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339752" y="3645024"/>
            <a:ext cx="3960440" cy="2592288"/>
          </a:xfrm>
          <a:prstGeom prst="rect">
            <a:avLst/>
          </a:prstGeom>
          <a:noFill/>
          <a:ln>
            <a:noFill/>
          </a:ln>
        </p:spPr>
      </p:pic>
      <p:sp>
        <p:nvSpPr>
          <p:cNvPr id="5" name="Footer Placeholder 4"/>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9336157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solidFill>
                  <a:schemeClr val="tx2"/>
                </a:solidFill>
              </a:rPr>
              <a:t>The notion of classroom culture</a:t>
            </a:r>
            <a:endParaRPr lang="en-AU" dirty="0">
              <a:solidFill>
                <a:schemeClr val="tx2"/>
              </a:solidFill>
            </a:endParaRPr>
          </a:p>
        </p:txBody>
      </p:sp>
      <p:sp>
        <p:nvSpPr>
          <p:cNvPr id="3" name="Content Placeholder 2"/>
          <p:cNvSpPr>
            <a:spLocks noGrp="1"/>
          </p:cNvSpPr>
          <p:nvPr>
            <p:ph idx="1"/>
          </p:nvPr>
        </p:nvSpPr>
        <p:spPr/>
        <p:txBody>
          <a:bodyPr>
            <a:normAutofit/>
          </a:bodyPr>
          <a:lstStyle/>
          <a:p>
            <a:r>
              <a:rPr lang="en-AU" dirty="0" err="1" smtClean="0"/>
              <a:t>Rollard</a:t>
            </a:r>
            <a:r>
              <a:rPr lang="en-AU" dirty="0" smtClean="0"/>
              <a:t> (2012) concluded </a:t>
            </a:r>
            <a:r>
              <a:rPr lang="en-AU" dirty="0"/>
              <a:t>from the meta analysis that classrooms in which teachers actively support the learning of the students promote high achievement and effort. We interpret this to refer to ways that teachers can support students in engaging with the challenge of the task, and in maintaining this challenge as distinct from minimising it. </a:t>
            </a:r>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409743832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Some elements of this active support </a:t>
            </a:r>
            <a:r>
              <a:rPr lang="en-AU" dirty="0" smtClean="0"/>
              <a:t>:</a:t>
            </a:r>
            <a:endParaRPr lang="en-AU" dirty="0"/>
          </a:p>
        </p:txBody>
      </p:sp>
      <p:sp>
        <p:nvSpPr>
          <p:cNvPr id="3" name="Content Placeholder 2"/>
          <p:cNvSpPr>
            <a:spLocks noGrp="1"/>
          </p:cNvSpPr>
          <p:nvPr>
            <p:ph idx="1"/>
          </p:nvPr>
        </p:nvSpPr>
        <p:spPr>
          <a:xfrm>
            <a:off x="395536" y="1340768"/>
            <a:ext cx="8291264" cy="5040560"/>
          </a:xfrm>
        </p:spPr>
        <p:txBody>
          <a:bodyPr>
            <a:normAutofit fontScale="92500" lnSpcReduction="20000"/>
          </a:bodyPr>
          <a:lstStyle/>
          <a:p>
            <a:pPr lvl="0"/>
            <a:r>
              <a:rPr lang="en-AU" sz="3600" dirty="0" smtClean="0"/>
              <a:t>the </a:t>
            </a:r>
            <a:r>
              <a:rPr lang="en-AU" sz="3600" dirty="0"/>
              <a:t>identification of tasks that are appropriately challenging for most students; </a:t>
            </a:r>
          </a:p>
          <a:p>
            <a:pPr lvl="0"/>
            <a:r>
              <a:rPr lang="en-AU" sz="3600" dirty="0"/>
              <a:t>the provision of preliminary experiences that are pre-requisite for students to engage with the tasks but which do not detract from the challenge of the task;</a:t>
            </a:r>
          </a:p>
          <a:p>
            <a:pPr lvl="0"/>
            <a:r>
              <a:rPr lang="en-AU" sz="3600" dirty="0"/>
              <a:t>the structuring of lessons including differentiating the experience through the use of enabling and extending prompts </a:t>
            </a:r>
            <a:r>
              <a:rPr lang="en-AU" sz="3600" dirty="0" smtClean="0"/>
              <a:t>for </a:t>
            </a:r>
            <a:r>
              <a:rPr lang="en-AU" sz="3600" dirty="0"/>
              <a:t>those students who cannot proceed with the task or those who complete the task quickly;</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28021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fontScale="85000" lnSpcReduction="20000"/>
          </a:bodyPr>
          <a:lstStyle/>
          <a:p>
            <a:pPr lvl="0"/>
            <a:r>
              <a:rPr lang="en-AU" dirty="0"/>
              <a:t>the potential of consolidating tasks, which are similar in structure and complexity to the original task, with which all students can engage even if they have not been successful on the original task;</a:t>
            </a:r>
          </a:p>
          <a:p>
            <a:pPr lvl="0"/>
            <a:r>
              <a:rPr lang="en-AU" dirty="0"/>
              <a:t>the effective conduct of class reviews which draw on students’ solutions to promote discussions of similarities and differences;</a:t>
            </a:r>
          </a:p>
          <a:p>
            <a:pPr lvl="0"/>
            <a:r>
              <a:rPr lang="en-AU" dirty="0"/>
              <a:t>holistic and descriptive forms of assessment that are to some extent self referential for the student and which minimise the competitive aspects; and</a:t>
            </a:r>
          </a:p>
          <a:p>
            <a:pPr lvl="0"/>
            <a:r>
              <a:rPr lang="en-AU" dirty="0"/>
              <a:t>finding a balance between individual thinking time and collaborative group work on tasks.</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123612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US" dirty="0" smtClean="0"/>
              <a:t>Task: Representing probability in different ways</a:t>
            </a:r>
            <a:endParaRPr lang="en-AU" dirty="0"/>
          </a:p>
        </p:txBody>
      </p:sp>
      <p:sp>
        <p:nvSpPr>
          <p:cNvPr id="2077" name="Text Box 75"/>
          <p:cNvSpPr txBox="1">
            <a:spLocks noChangeArrowheads="1"/>
          </p:cNvSpPr>
          <p:nvPr/>
        </p:nvSpPr>
        <p:spPr bwMode="auto">
          <a:xfrm>
            <a:off x="1566863" y="-3175"/>
            <a:ext cx="346075" cy="258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105" name="Picture 57"/>
          <p:cNvPicPr>
            <a:picLocks noChangeAspect="1" noChangeArrowheads="1"/>
          </p:cNvPicPr>
          <p:nvPr/>
        </p:nvPicPr>
        <p:blipFill>
          <a:blip r:embed="rId3" cstate="print"/>
          <a:srcRect/>
          <a:stretch>
            <a:fillRect/>
          </a:stretch>
        </p:blipFill>
        <p:spPr bwMode="auto">
          <a:xfrm>
            <a:off x="-108520" y="1412776"/>
            <a:ext cx="9361040" cy="4548126"/>
          </a:xfrm>
          <a:prstGeom prst="rect">
            <a:avLst/>
          </a:prstGeom>
          <a:noFill/>
          <a:ln w="9525">
            <a:noFill/>
            <a:miter lim="800000"/>
            <a:headEnd/>
            <a:tailEnd/>
          </a:ln>
        </p:spPr>
      </p:pic>
      <p:sp>
        <p:nvSpPr>
          <p:cNvPr id="3" name="Footer Placeholder 2"/>
          <p:cNvSpPr>
            <a:spLocks noGrp="1"/>
          </p:cNvSpPr>
          <p:nvPr>
            <p:ph type="ftr" sz="quarter" idx="11"/>
          </p:nvPr>
        </p:nvSpPr>
        <p:spPr/>
        <p:txBody>
          <a:bodyPr/>
          <a:lstStyle/>
          <a:p>
            <a:r>
              <a:rPr lang="en-AU" smtClean="0"/>
              <a:t>MAT june 2013</a:t>
            </a:r>
            <a:endParaRPr lang="en-AU"/>
          </a:p>
        </p:txBody>
      </p:sp>
    </p:spTree>
    <p:custDataLst>
      <p:tags r:id="rId1"/>
    </p:custDataLst>
    <p:extLst>
      <p:ext uri="{BB962C8B-B14F-4D97-AF65-F5344CB8AC3E}">
        <p14:creationId xmlns:p14="http://schemas.microsoft.com/office/powerpoint/2010/main" val="246924972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First</a:t>
            </a:r>
            <a:endParaRPr lang="en-AU" dirty="0"/>
          </a:p>
        </p:txBody>
      </p:sp>
      <p:sp>
        <p:nvSpPr>
          <p:cNvPr id="3" name="Content Placeholder 2"/>
          <p:cNvSpPr>
            <a:spLocks noGrp="1"/>
          </p:cNvSpPr>
          <p:nvPr>
            <p:ph idx="1"/>
          </p:nvPr>
        </p:nvSpPr>
        <p:spPr/>
        <p:txBody>
          <a:bodyPr/>
          <a:lstStyle/>
          <a:p>
            <a:r>
              <a:rPr lang="en-AU" dirty="0" smtClean="0"/>
              <a:t>A</a:t>
            </a:r>
          </a:p>
          <a:p>
            <a:r>
              <a:rPr lang="en-AU" dirty="0" smtClean="0"/>
              <a:t>T</a:t>
            </a:r>
          </a:p>
          <a:p>
            <a:r>
              <a:rPr lang="en-AU" dirty="0" smtClean="0"/>
              <a:t>A’</a:t>
            </a:r>
          </a:p>
          <a:p>
            <a:r>
              <a:rPr lang="en-AU" dirty="0" smtClean="0"/>
              <a:t>A       T</a:t>
            </a:r>
          </a:p>
          <a:p>
            <a:r>
              <a:rPr lang="en-AU" dirty="0" smtClean="0"/>
              <a:t>A	    T </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graphicFrame>
        <p:nvGraphicFramePr>
          <p:cNvPr id="5" name="Object 4"/>
          <p:cNvGraphicFramePr>
            <a:graphicFrameLocks noChangeAspect="1"/>
          </p:cNvGraphicFramePr>
          <p:nvPr>
            <p:extLst>
              <p:ext uri="{D42A27DB-BD31-4B8C-83A1-F6EECF244321}">
                <p14:modId xmlns:p14="http://schemas.microsoft.com/office/powerpoint/2010/main" val="482013023"/>
              </p:ext>
            </p:extLst>
          </p:nvPr>
        </p:nvGraphicFramePr>
        <p:xfrm>
          <a:off x="1259632" y="3429000"/>
          <a:ext cx="364232" cy="383282"/>
        </p:xfrm>
        <a:graphic>
          <a:graphicData uri="http://schemas.openxmlformats.org/presentationml/2006/ole">
            <mc:AlternateContent xmlns:mc="http://schemas.openxmlformats.org/markup-compatibility/2006">
              <mc:Choice xmlns:v="urn:schemas-microsoft-com:vml" Requires="v">
                <p:oleObj spid="_x0000_s3081" name="Equation" r:id="rId3" imgW="152280" imgH="190440" progId="Equation.3">
                  <p:embed/>
                </p:oleObj>
              </mc:Choice>
              <mc:Fallback>
                <p:oleObj name="Equation" r:id="rId3" imgW="152280" imgH="190440" progId="Equation.3">
                  <p:embed/>
                  <p:pic>
                    <p:nvPicPr>
                      <p:cNvPr id="0" name=""/>
                      <p:cNvPicPr/>
                      <p:nvPr/>
                    </p:nvPicPr>
                    <p:blipFill>
                      <a:blip r:embed="rId4"/>
                      <a:stretch>
                        <a:fillRect/>
                      </a:stretch>
                    </p:blipFill>
                    <p:spPr>
                      <a:xfrm>
                        <a:off x="1259632" y="3429000"/>
                        <a:ext cx="364232" cy="383282"/>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642348442"/>
              </p:ext>
            </p:extLst>
          </p:nvPr>
        </p:nvGraphicFramePr>
        <p:xfrm>
          <a:off x="1259632" y="4077072"/>
          <a:ext cx="364232" cy="383282"/>
        </p:xfrm>
        <a:graphic>
          <a:graphicData uri="http://schemas.openxmlformats.org/presentationml/2006/ole">
            <mc:AlternateContent xmlns:mc="http://schemas.openxmlformats.org/markup-compatibility/2006">
              <mc:Choice xmlns:v="urn:schemas-microsoft-com:vml" Requires="v">
                <p:oleObj spid="_x0000_s3082" name="Equation" r:id="rId5" imgW="152280" imgH="190440" progId="Equation.3">
                  <p:embed/>
                </p:oleObj>
              </mc:Choice>
              <mc:Fallback>
                <p:oleObj name="Equation" r:id="rId5" imgW="152280" imgH="190440" progId="Equation.3">
                  <p:embed/>
                  <p:pic>
                    <p:nvPicPr>
                      <p:cNvPr id="0" name=""/>
                      <p:cNvPicPr/>
                      <p:nvPr/>
                    </p:nvPicPr>
                    <p:blipFill>
                      <a:blip r:embed="rId6"/>
                      <a:stretch>
                        <a:fillRect/>
                      </a:stretch>
                    </p:blipFill>
                    <p:spPr>
                      <a:xfrm>
                        <a:off x="1259632" y="4077072"/>
                        <a:ext cx="364232" cy="383282"/>
                      </a:xfrm>
                      <a:prstGeom prst="rect">
                        <a:avLst/>
                      </a:prstGeom>
                    </p:spPr>
                  </p:pic>
                </p:oleObj>
              </mc:Fallback>
            </mc:AlternateContent>
          </a:graphicData>
        </a:graphic>
      </p:graphicFrame>
    </p:spTree>
    <p:extLst>
      <p:ext uri="{BB962C8B-B14F-4D97-AF65-F5344CB8AC3E}">
        <p14:creationId xmlns:p14="http://schemas.microsoft.com/office/powerpoint/2010/main" val="228563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smtClean="0"/>
              <a:t>Thinking about the lesson structure</a:t>
            </a:r>
            <a:endParaRPr lang="en-AU" b="1" dirty="0"/>
          </a:p>
        </p:txBody>
      </p:sp>
      <p:sp>
        <p:nvSpPr>
          <p:cNvPr id="3" name="Content Placeholder 2"/>
          <p:cNvSpPr>
            <a:spLocks noGrp="1"/>
          </p:cNvSpPr>
          <p:nvPr>
            <p:ph idx="1"/>
          </p:nvPr>
        </p:nvSpPr>
        <p:spPr/>
        <p:txBody>
          <a:bodyPr>
            <a:normAutofit/>
          </a:bodyPr>
          <a:lstStyle/>
          <a:p>
            <a:r>
              <a:rPr lang="en-AU" dirty="0" smtClean="0"/>
              <a:t>In this view, the sequence</a:t>
            </a:r>
          </a:p>
          <a:p>
            <a:pPr lvl="1"/>
            <a:r>
              <a:rPr lang="en-AU" dirty="0" smtClean="0"/>
              <a:t>Launch (without telling)</a:t>
            </a:r>
          </a:p>
          <a:p>
            <a:pPr lvl="1"/>
            <a:r>
              <a:rPr lang="en-AU" dirty="0" smtClean="0"/>
              <a:t>Explore (for themselves)</a:t>
            </a:r>
          </a:p>
          <a:p>
            <a:pPr lvl="1"/>
            <a:r>
              <a:rPr lang="en-AU" dirty="0" smtClean="0"/>
              <a:t>Summarise (drawing on the</a:t>
            </a:r>
          </a:p>
          <a:p>
            <a:pPr lvl="1">
              <a:buNone/>
            </a:pPr>
            <a:r>
              <a:rPr lang="en-AU" dirty="0" smtClean="0"/>
              <a:t>    learning of the students)</a:t>
            </a:r>
          </a:p>
          <a:p>
            <a:r>
              <a:rPr lang="en-AU" dirty="0" smtClean="0"/>
              <a:t>… is cyclical and might happen more than once in a lesson (or learning sequence)</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graphicFrame>
        <p:nvGraphicFramePr>
          <p:cNvPr id="5" name="Content Placeholder 4"/>
          <p:cNvGraphicFramePr>
            <a:graphicFrameLocks/>
          </p:cNvGraphicFramePr>
          <p:nvPr/>
        </p:nvGraphicFramePr>
        <p:xfrm>
          <a:off x="5364088" y="1412776"/>
          <a:ext cx="3456384" cy="2664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042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Choose one of the following tasks</a:t>
            </a:r>
            <a:endParaRPr lang="en-AU" dirty="0"/>
          </a:p>
        </p:txBody>
      </p:sp>
      <p:sp>
        <p:nvSpPr>
          <p:cNvPr id="3" name="Content Placeholder 2"/>
          <p:cNvSpPr>
            <a:spLocks noGrp="1"/>
          </p:cNvSpPr>
          <p:nvPr>
            <p:ph idx="1"/>
          </p:nvPr>
        </p:nvSpPr>
        <p:spPr/>
        <p:txBody>
          <a:bodyPr/>
          <a:lstStyle/>
          <a:p>
            <a:r>
              <a:rPr lang="en-AU" dirty="0" smtClean="0"/>
              <a:t>Work through it</a:t>
            </a:r>
          </a:p>
          <a:p>
            <a:r>
              <a:rPr lang="en-AU" dirty="0" smtClean="0"/>
              <a:t>Write</a:t>
            </a:r>
          </a:p>
          <a:p>
            <a:pPr lvl="1"/>
            <a:r>
              <a:rPr lang="en-AU" dirty="0" smtClean="0"/>
              <a:t>Goal/learning intention</a:t>
            </a:r>
          </a:p>
          <a:p>
            <a:pPr lvl="1"/>
            <a:r>
              <a:rPr lang="en-AU" dirty="0" smtClean="0"/>
              <a:t>Introduction (if needed)</a:t>
            </a:r>
          </a:p>
          <a:p>
            <a:pPr lvl="1"/>
            <a:r>
              <a:rPr lang="en-AU" dirty="0" smtClean="0"/>
              <a:t>Enabling prompt</a:t>
            </a:r>
          </a:p>
          <a:p>
            <a:pPr lvl="1"/>
            <a:r>
              <a:rPr lang="en-AU" dirty="0" smtClean="0"/>
              <a:t>Extending prompt</a:t>
            </a:r>
          </a:p>
          <a:p>
            <a:pPr lvl="1"/>
            <a:r>
              <a:rPr lang="en-AU" dirty="0" smtClean="0"/>
              <a:t>Consolidating task</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360727789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tasks</a:t>
            </a:r>
            <a:endParaRPr lang="en-AU" dirty="0"/>
          </a:p>
        </p:txBody>
      </p:sp>
      <p:sp>
        <p:nvSpPr>
          <p:cNvPr id="3" name="Content Placeholder 2"/>
          <p:cNvSpPr>
            <a:spLocks noGrp="1"/>
          </p:cNvSpPr>
          <p:nvPr>
            <p:ph idx="1"/>
          </p:nvPr>
        </p:nvSpPr>
        <p:spPr/>
        <p:txBody>
          <a:bodyPr/>
          <a:lstStyle/>
          <a:p>
            <a:r>
              <a:rPr lang="en-AU" dirty="0" smtClean="0"/>
              <a:t>I am thinking of a number. There is a 7 in the tens place. The hundreds place is more than the units place. What might be the number?</a:t>
            </a:r>
          </a:p>
          <a:p>
            <a:r>
              <a:rPr lang="en-AU" dirty="0" smtClean="0"/>
              <a:t>If Jim can paint his house in 4 days, and Sally (his wife) can paint the house in 5 days, how long will it take if the both paint together?</a:t>
            </a:r>
          </a:p>
          <a:p>
            <a:r>
              <a:rPr lang="en-AU" dirty="0" smtClean="0"/>
              <a:t>A number when rounded is 5.8. What might be the number?</a:t>
            </a:r>
          </a:p>
          <a:p>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5200690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r>
              <a:rPr lang="en-AU" dirty="0" smtClean="0"/>
              <a:t>This is a design of paths in a rectangular garden. I know that one of the straight lines is 10m long (but I forget which one). I know that at least one of the angles is 30</a:t>
            </a:r>
            <a:r>
              <a:rPr lang="en-AU" baseline="30000" dirty="0" smtClean="0"/>
              <a:t>0</a:t>
            </a:r>
            <a:r>
              <a:rPr lang="en-AU" dirty="0" smtClean="0"/>
              <a:t>. What might be the perimeter of the garden? (there is more than 1 answer)</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
        <p:nvSpPr>
          <p:cNvPr id="5" name="Rectangle 4"/>
          <p:cNvSpPr/>
          <p:nvPr/>
        </p:nvSpPr>
        <p:spPr>
          <a:xfrm>
            <a:off x="1979712" y="4221088"/>
            <a:ext cx="5328592" cy="18002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p:cNvCxnSpPr/>
          <p:nvPr/>
        </p:nvCxnSpPr>
        <p:spPr>
          <a:xfrm flipV="1">
            <a:off x="1979712" y="4221088"/>
            <a:ext cx="5328592" cy="180020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59784641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Draw a quadrilateral that has one reflex angle, one obtuse angle and two acute angles.</a:t>
            </a:r>
          </a:p>
          <a:p>
            <a:r>
              <a:rPr lang="en-AU" dirty="0" smtClean="0"/>
              <a:t>Write your name using a single line that is 1 m long.</a:t>
            </a:r>
            <a:endParaRPr lang="en-AU" dirty="0"/>
          </a:p>
        </p:txBody>
      </p:sp>
      <p:sp>
        <p:nvSpPr>
          <p:cNvPr id="4" name="Footer Placeholder 3"/>
          <p:cNvSpPr>
            <a:spLocks noGrp="1"/>
          </p:cNvSpPr>
          <p:nvPr>
            <p:ph type="ftr" sz="quarter" idx="11"/>
          </p:nvPr>
        </p:nvSpPr>
        <p:spPr/>
        <p:txBody>
          <a:bodyPr/>
          <a:lstStyle/>
          <a:p>
            <a:r>
              <a:rPr lang="en-AU" smtClean="0"/>
              <a:t>MAT june 2013</a:t>
            </a:r>
            <a:endParaRPr lang="en-AU"/>
          </a:p>
        </p:txBody>
      </p:sp>
    </p:spTree>
    <p:extLst>
      <p:ext uri="{BB962C8B-B14F-4D97-AF65-F5344CB8AC3E}">
        <p14:creationId xmlns:p14="http://schemas.microsoft.com/office/powerpoint/2010/main" val="21442711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1046</TotalTime>
  <Words>3869</Words>
  <Application>Microsoft Office PowerPoint</Application>
  <PresentationFormat>On-screen Show (4:3)</PresentationFormat>
  <Paragraphs>681</Paragraphs>
  <Slides>98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98</vt:i4>
      </vt:variant>
    </vt:vector>
  </HeadingPairs>
  <TitlesOfParts>
    <vt:vector size="100" baseType="lpstr">
      <vt:lpstr>Office Theme</vt:lpstr>
      <vt:lpstr>Equation</vt:lpstr>
      <vt:lpstr>The potential of posing more challenging tasks and ways of supporting students to engage in such tasks (Years K-10) </vt:lpstr>
      <vt:lpstr>Abstract</vt:lpstr>
      <vt:lpstr>Overview</vt:lpstr>
      <vt:lpstr>Which of these are your top two priorities, that students …</vt:lpstr>
      <vt:lpstr>For students to learn, two sets of factors must align</vt:lpstr>
      <vt:lpstr>The second set of factors relates to</vt:lpstr>
      <vt:lpstr>Where does the idea of “challenge” come from?</vt:lpstr>
      <vt:lpstr>Why challenge?</vt:lpstr>
      <vt:lpstr>This connects to “mindsets”</vt:lpstr>
      <vt:lpstr>Students with growth mindset: </vt:lpstr>
      <vt:lpstr>Students with fixed mindset: </vt:lpstr>
      <vt:lpstr>Teachers can change mindsets</vt:lpstr>
      <vt:lpstr>Challenging tasks require students to</vt:lpstr>
      <vt:lpstr>Getting started</vt:lpstr>
      <vt:lpstr>From some current research</vt:lpstr>
      <vt:lpstr>17. I know I have between 15 and 25 apples. When they are put into groups of 6 there are 2 apples left over. How many apples do I have?</vt:lpstr>
      <vt:lpstr>17. I know I have between 15 and 25 apples. When they are put into groups of 6 there are 2 apples left over. How many apples do I have?</vt:lpstr>
      <vt:lpstr>PowerPoint Presentation</vt:lpstr>
      <vt:lpstr>PowerPoint Presentation</vt:lpstr>
      <vt:lpstr>PowerPoint Presentation</vt:lpstr>
      <vt:lpstr>This is a paddock in the shape of an L.  The area is 1 hectare.  How many metres wide is the top part of the L? (A square 100 m x 100 m has an area of 1 hectare) (Diagram not drawn to scale)</vt:lpstr>
      <vt:lpstr>16. This is a paddock in the shape of an L.  The area is 1 hectare.  How many metres wide is the top part of the L? (A square 100 m x 100 m has  an area of 1 hectare) (Diagram not drawn to scale)        </vt:lpstr>
      <vt:lpstr>PowerPoint Presentation</vt:lpstr>
      <vt:lpstr>PowerPoint Presentation</vt:lpstr>
      <vt:lpstr>PowerPoint Presentation</vt:lpstr>
      <vt:lpstr>An illustrative lesson</vt:lpstr>
      <vt:lpstr>PowerPoint Presentation</vt:lpstr>
      <vt:lpstr>Year 5</vt:lpstr>
      <vt:lpstr>Year 6</vt:lpstr>
      <vt:lpstr>How is this represented in the AC?</vt:lpstr>
      <vt:lpstr>At year 5:</vt:lpstr>
      <vt:lpstr>At year 6:</vt:lpstr>
      <vt:lpstr>In preparation for the lesson,  please read the rubric</vt:lpstr>
      <vt:lpstr>PowerPoint Presentation</vt:lpstr>
      <vt:lpstr>Representing the situation</vt:lpstr>
      <vt:lpstr>PowerPoint Presentation</vt:lpstr>
      <vt:lpstr>PowerPoint Presentation</vt:lpstr>
      <vt:lpstr>The sharing option</vt:lpstr>
      <vt:lpstr>The Saving Option</vt:lpstr>
      <vt:lpstr>PowerPoint Presentation</vt:lpstr>
      <vt:lpstr>Enabling Prompt:</vt:lpstr>
      <vt:lpstr>PowerPoint Presentation</vt:lpstr>
      <vt:lpstr>PowerPoint Presentation</vt:lpstr>
      <vt:lpstr>Using the Rubric</vt:lpstr>
      <vt:lpstr>How might you adapt the shoes task if you are teaching grade 2?</vt:lpstr>
      <vt:lpstr>PowerPoint Presentation</vt:lpstr>
      <vt:lpstr>For the students:</vt:lpstr>
      <vt:lpstr>Surface area = 22</vt:lpstr>
      <vt:lpstr>Consolidating</vt:lpstr>
      <vt:lpstr>Introductory task: </vt:lpstr>
      <vt:lpstr>Enabling prompt:</vt:lpstr>
      <vt:lpstr>Extending prompt:</vt:lpstr>
      <vt:lpstr>A probability task</vt:lpstr>
      <vt:lpstr>First do this task</vt:lpstr>
      <vt:lpstr>Starting from the content descriptions</vt:lpstr>
      <vt:lpstr>Reading the content description(s) to identify the key ideas</vt:lpstr>
      <vt:lpstr>Reading the content description(s) to identify the key ideas</vt:lpstr>
      <vt:lpstr>Reading the content description(s) to identify the key ideas</vt:lpstr>
      <vt:lpstr>Reading the content description(s) to identify the key ideas</vt:lpstr>
      <vt:lpstr>Reading the content description(s) to identify the key ideas</vt:lpstr>
      <vt:lpstr>What would we say to the students are the learning goals/intentions?</vt:lpstr>
      <vt:lpstr>Assume we have 10 people</vt:lpstr>
      <vt:lpstr>Assume we have 10 people</vt:lpstr>
      <vt:lpstr>Assume we have 10 people</vt:lpstr>
      <vt:lpstr>Assume we have 10 people</vt:lpstr>
      <vt:lpstr>PowerPoint Presentation</vt:lpstr>
      <vt:lpstr>Two way tables</vt:lpstr>
      <vt:lpstr>Venn diagrams</vt:lpstr>
      <vt:lpstr>What about the students who cannot get started? An enabling prompt</vt:lpstr>
      <vt:lpstr>What are enabling prompts?</vt:lpstr>
      <vt:lpstr>An extending prompt</vt:lpstr>
      <vt:lpstr>Thinking about what comes next</vt:lpstr>
      <vt:lpstr>A consolidating task</vt:lpstr>
      <vt:lpstr>Missing number multiplication</vt:lpstr>
      <vt:lpstr>Our goal</vt:lpstr>
      <vt:lpstr>Missing digit</vt:lpstr>
      <vt:lpstr>The question</vt:lpstr>
      <vt:lpstr>If you are stuck</vt:lpstr>
      <vt:lpstr>If you are finished</vt:lpstr>
      <vt:lpstr>Now do this</vt:lpstr>
      <vt:lpstr>We said our goal was …</vt:lpstr>
      <vt:lpstr>PowerPoint Presentation</vt:lpstr>
      <vt:lpstr>Surface area = 22</vt:lpstr>
      <vt:lpstr>For the students:</vt:lpstr>
      <vt:lpstr>Introductory task: </vt:lpstr>
      <vt:lpstr>Enabling prompt:</vt:lpstr>
      <vt:lpstr>Extending prompt:</vt:lpstr>
      <vt:lpstr>PowerPoint Presentation</vt:lpstr>
      <vt:lpstr>The notion of classroom culture</vt:lpstr>
      <vt:lpstr>Some elements of this active support :</vt:lpstr>
      <vt:lpstr>PowerPoint Presentation</vt:lpstr>
      <vt:lpstr>Task: Representing probability in different ways</vt:lpstr>
      <vt:lpstr>First</vt:lpstr>
      <vt:lpstr>Thinking about the lesson structure</vt:lpstr>
      <vt:lpstr>Choose one of the following tasks</vt:lpstr>
      <vt:lpstr>The tasks</vt:lpstr>
      <vt:lpstr>PowerPoint Presentation</vt:lpstr>
      <vt:lpstr>PowerPoint Presentation</vt:lpstr>
    </vt:vector>
  </TitlesOfParts>
  <Company>Monash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Sullivan</dc:creator>
  <cp:lastModifiedBy>Peter Sullivan</cp:lastModifiedBy>
  <cp:revision>12</cp:revision>
  <dcterms:created xsi:type="dcterms:W3CDTF">2013-06-18T07:17:47Z</dcterms:created>
  <dcterms:modified xsi:type="dcterms:W3CDTF">2013-06-26T03:09:50Z</dcterms:modified>
</cp:coreProperties>
</file>